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440" r:id="rId2"/>
    <p:sldId id="256" r:id="rId3"/>
    <p:sldId id="404" r:id="rId4"/>
    <p:sldId id="407" r:id="rId5"/>
    <p:sldId id="427" r:id="rId6"/>
    <p:sldId id="428" r:id="rId7"/>
    <p:sldId id="429" r:id="rId8"/>
    <p:sldId id="408" r:id="rId9"/>
    <p:sldId id="430" r:id="rId10"/>
    <p:sldId id="441" r:id="rId11"/>
    <p:sldId id="409" r:id="rId12"/>
    <p:sldId id="442" r:id="rId13"/>
    <p:sldId id="443" r:id="rId14"/>
    <p:sldId id="444" r:id="rId15"/>
    <p:sldId id="445" r:id="rId16"/>
    <p:sldId id="447" r:id="rId17"/>
    <p:sldId id="446" r:id="rId18"/>
    <p:sldId id="448" r:id="rId19"/>
    <p:sldId id="434" r:id="rId20"/>
    <p:sldId id="449" r:id="rId21"/>
    <p:sldId id="435" r:id="rId22"/>
    <p:sldId id="438" r:id="rId23"/>
    <p:sldId id="450" r:id="rId24"/>
    <p:sldId id="411" r:id="rId25"/>
    <p:sldId id="412" r:id="rId26"/>
    <p:sldId id="451" r:id="rId27"/>
    <p:sldId id="467" r:id="rId28"/>
    <p:sldId id="431" r:id="rId29"/>
    <p:sldId id="425" r:id="rId30"/>
    <p:sldId id="469" r:id="rId31"/>
    <p:sldId id="452" r:id="rId32"/>
    <p:sldId id="471" r:id="rId33"/>
    <p:sldId id="472" r:id="rId34"/>
    <p:sldId id="473" r:id="rId35"/>
    <p:sldId id="474" r:id="rId36"/>
    <p:sldId id="475" r:id="rId37"/>
    <p:sldId id="476" r:id="rId38"/>
    <p:sldId id="470" r:id="rId39"/>
    <p:sldId id="468" r:id="rId40"/>
    <p:sldId id="421" r:id="rId41"/>
    <p:sldId id="453" r:id="rId42"/>
    <p:sldId id="454" r:id="rId43"/>
    <p:sldId id="414" r:id="rId44"/>
    <p:sldId id="422" r:id="rId45"/>
    <p:sldId id="477" r:id="rId46"/>
    <p:sldId id="415" r:id="rId47"/>
    <p:sldId id="455" r:id="rId48"/>
    <p:sldId id="457" r:id="rId49"/>
    <p:sldId id="426" r:id="rId50"/>
    <p:sldId id="478" r:id="rId51"/>
    <p:sldId id="479" r:id="rId52"/>
    <p:sldId id="423" r:id="rId53"/>
    <p:sldId id="480" r:id="rId54"/>
    <p:sldId id="433" r:id="rId55"/>
    <p:sldId id="481" r:id="rId56"/>
    <p:sldId id="432" r:id="rId57"/>
    <p:sldId id="417" r:id="rId58"/>
    <p:sldId id="459" r:id="rId59"/>
    <p:sldId id="482" r:id="rId60"/>
    <p:sldId id="484" r:id="rId61"/>
    <p:sldId id="483" r:id="rId62"/>
    <p:sldId id="460" r:id="rId63"/>
    <p:sldId id="424" r:id="rId64"/>
    <p:sldId id="418" r:id="rId65"/>
    <p:sldId id="461" r:id="rId66"/>
    <p:sldId id="462" r:id="rId67"/>
    <p:sldId id="486" r:id="rId68"/>
    <p:sldId id="487" r:id="rId69"/>
    <p:sldId id="463" r:id="rId70"/>
    <p:sldId id="485" r:id="rId71"/>
    <p:sldId id="464" r:id="rId72"/>
    <p:sldId id="465" r:id="rId73"/>
    <p:sldId id="466" r:id="rId74"/>
    <p:sldId id="403" r:id="rId75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o" initials="J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0066"/>
    <a:srgbClr val="AB69A6"/>
    <a:srgbClr val="B173AD"/>
    <a:srgbClr val="B43E63"/>
    <a:srgbClr val="DF91E7"/>
    <a:srgbClr val="002C58"/>
    <a:srgbClr val="EAEAEA"/>
    <a:srgbClr val="DDDDDD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43" autoAdjust="0"/>
  </p:normalViewPr>
  <p:slideViewPr>
    <p:cSldViewPr>
      <p:cViewPr varScale="1">
        <p:scale>
          <a:sx n="89" d="100"/>
          <a:sy n="89" d="100"/>
        </p:scale>
        <p:origin x="127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552"/>
    </p:cViewPr>
  </p:sorterViewPr>
  <p:notesViewPr>
    <p:cSldViewPr>
      <p:cViewPr>
        <p:scale>
          <a:sx n="85" d="100"/>
          <a:sy n="85" d="100"/>
        </p:scale>
        <p:origin x="-504" y="6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noProof="0" smtClean="0"/>
              <a:t>Clique para editar os estilos do texto mestre</a:t>
            </a:r>
          </a:p>
          <a:p>
            <a:pPr lvl="1"/>
            <a:r>
              <a:rPr lang="pt-BR" altLang="pt-BR" noProof="0" smtClean="0"/>
              <a:t>Segundo nível</a:t>
            </a:r>
          </a:p>
          <a:p>
            <a:pPr lvl="2"/>
            <a:r>
              <a:rPr lang="pt-BR" altLang="pt-BR" noProof="0" smtClean="0"/>
              <a:t>Terceiro nível</a:t>
            </a:r>
          </a:p>
          <a:p>
            <a:pPr lvl="3"/>
            <a:r>
              <a:rPr lang="pt-BR" altLang="pt-BR" noProof="0" smtClean="0"/>
              <a:t>Quarto nível</a:t>
            </a:r>
          </a:p>
          <a:p>
            <a:pPr lvl="4"/>
            <a:r>
              <a:rPr lang="pt-BR" altLang="pt-BR" noProof="0" smtClean="0"/>
              <a:t>Quinto nível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952E3E-BFBA-4F1A-BC09-DB3B92F257D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82496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F4F715-2C22-49C8-A495-103373FBF038}" type="slidenum">
              <a:rPr lang="pt-BR" altLang="pt-B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985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696432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46985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56260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96147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8235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04302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79478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194732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59913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19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47595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798888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90840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30305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87360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103421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820440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884031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3941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860495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919986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29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53053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29729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15001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78182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700571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251413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061992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625630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2310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23675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148932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39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2586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578640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04428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41</a:t>
            </a:fld>
            <a:endParaRPr lang="pt-BR" altLang="pt-BR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06258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42</a:t>
            </a:fld>
            <a:endParaRPr lang="pt-BR" altLang="pt-BR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678788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909287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81896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702007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888714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57271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7770760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49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215846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714685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736178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8486660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57212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924370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292442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0754575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418463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748997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8961570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59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5427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1246854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286420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526018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322556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846337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64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579475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65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139715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66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4715517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218676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1556266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69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936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78422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70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8862663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71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9492700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72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309428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73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947310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870DC129-0BBC-42DE-9175-1890A5EE13DB}" type="slidenum">
              <a:rPr lang="pt-BR" altLang="pt-BR" smtClean="0"/>
              <a:pPr>
                <a:spcBef>
                  <a:spcPct val="0"/>
                </a:spcBef>
              </a:pPr>
              <a:t>74</a:t>
            </a:fld>
            <a:endParaRPr lang="pt-BR" altLang="pt-BR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86359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8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60255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AB49A0-9F47-42FD-B561-9B774B390ADE}" type="slidenum">
              <a:rPr lang="pt-BR" altLang="pt-BR" smtClean="0"/>
              <a:pPr>
                <a:spcBef>
                  <a:spcPct val="0"/>
                </a:spcBef>
              </a:pPr>
              <a:t>9</a:t>
            </a:fld>
            <a:endParaRPr lang="pt-BR" altLang="pt-B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08658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>
            <a:grpSpLocks/>
          </p:cNvGrpSpPr>
          <p:nvPr userDrawn="1"/>
        </p:nvGrpSpPr>
        <p:grpSpPr bwMode="auto">
          <a:xfrm>
            <a:off x="0" y="0"/>
            <a:ext cx="9144000" cy="1295400"/>
            <a:chOff x="0" y="0"/>
            <a:chExt cx="5760" cy="934"/>
          </a:xfrm>
        </p:grpSpPr>
        <p:sp>
          <p:nvSpPr>
            <p:cNvPr id="4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864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pt-BR" altLang="pt-BR" smtClean="0"/>
            </a:p>
          </p:txBody>
        </p:sp>
        <p:graphicFrame>
          <p:nvGraphicFramePr>
            <p:cNvPr id="5" name="Object 20"/>
            <p:cNvGraphicFramePr>
              <a:graphicFrameLocks noChangeAspect="1"/>
            </p:cNvGraphicFramePr>
            <p:nvPr userDrawn="1"/>
          </p:nvGraphicFramePr>
          <p:xfrm>
            <a:off x="0" y="672"/>
            <a:ext cx="576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744" name="Photo Editor Photo" r:id="rId3" imgW="7430537" imgH="361809" progId="MSPhotoEd.3">
                    <p:embed/>
                  </p:oleObj>
                </mc:Choice>
                <mc:Fallback>
                  <p:oleObj name="Photo Editor Photo" r:id="rId3" imgW="7430537" imgH="36180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672"/>
                          <a:ext cx="5760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23"/>
            <p:cNvGraphicFramePr>
              <a:graphicFrameLocks noChangeAspect="1"/>
            </p:cNvGraphicFramePr>
            <p:nvPr userDrawn="1"/>
          </p:nvGraphicFramePr>
          <p:xfrm>
            <a:off x="0" y="144"/>
            <a:ext cx="5760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745" name="Photo Editor Photo" r:id="rId5" imgW="7430537" imgH="647619" progId="MSPhotoEd.3">
                    <p:embed/>
                  </p:oleObj>
                </mc:Choice>
                <mc:Fallback>
                  <p:oleObj name="Photo Editor Photo" r:id="rId5" imgW="7430537" imgH="64761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44"/>
                          <a:ext cx="5760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25"/>
          <p:cNvSpPr>
            <a:spLocks noChangeArrowheads="1"/>
          </p:cNvSpPr>
          <p:nvPr userDrawn="1"/>
        </p:nvSpPr>
        <p:spPr bwMode="auto">
          <a:xfrm>
            <a:off x="3962400" y="4114800"/>
            <a:ext cx="5181600" cy="228600"/>
          </a:xfrm>
          <a:prstGeom prst="rect">
            <a:avLst/>
          </a:prstGeom>
          <a:gradFill rotWithShape="0">
            <a:gsLst>
              <a:gs pos="0">
                <a:srgbClr val="7B6E50"/>
              </a:gs>
              <a:gs pos="50000">
                <a:srgbClr val="DBC58F"/>
              </a:gs>
              <a:gs pos="100000">
                <a:srgbClr val="7B6E5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BC58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pt-BR" altLang="pt-BR" smtClean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11430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pPr lvl="0"/>
            <a:r>
              <a:rPr lang="pt-BR" altLang="pt-BR" noProof="0" smtClean="0"/>
              <a:t>Clique para editar o estilo do título mestre</a:t>
            </a: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 algn="ctr">
              <a:lnSpc>
                <a:spcPct val="100000"/>
              </a:lnSpc>
              <a:defRPr sz="1400"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dt" sz="half" idx="11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66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98BEAB74-063A-4FF6-A0A6-DD074C599BD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5767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6259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05600" y="1295400"/>
            <a:ext cx="2057400" cy="48006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3400" y="1295400"/>
            <a:ext cx="6019800" cy="48006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0401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1877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906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371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5295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5293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271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65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548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oleObject" Target="../embeddings/oleObject3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102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pt-BR" altLang="pt-BR" smtClean="0"/>
          </a:p>
        </p:txBody>
      </p:sp>
      <p:graphicFrame>
        <p:nvGraphicFramePr>
          <p:cNvPr id="1028" name="Object 9"/>
          <p:cNvGraphicFramePr>
            <a:graphicFrameLocks noChangeAspect="1"/>
          </p:cNvGraphicFramePr>
          <p:nvPr userDrawn="1"/>
        </p:nvGraphicFramePr>
        <p:xfrm>
          <a:off x="8610600" y="1371600"/>
          <a:ext cx="533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" name="Photo Editor Photo" r:id="rId14" imgW="447856" imgH="4982270" progId="MSPhotoEd.3">
                  <p:embed/>
                </p:oleObj>
              </mc:Choice>
              <mc:Fallback>
                <p:oleObj name="Photo Editor Photo" r:id="rId14" imgW="447856" imgH="4982270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1371600"/>
                        <a:ext cx="533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11"/>
          <p:cNvGraphicFramePr>
            <a:graphicFrameLocks noChangeAspect="1"/>
          </p:cNvGraphicFramePr>
          <p:nvPr userDrawn="1"/>
        </p:nvGraphicFramePr>
        <p:xfrm>
          <a:off x="0" y="6442075"/>
          <a:ext cx="91440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" name="Photo Editor Photo" r:id="rId16" imgW="7430537" imgH="361809" progId="MSPhotoEd.3">
                  <p:embed/>
                </p:oleObj>
              </mc:Choice>
              <mc:Fallback>
                <p:oleObj name="Photo Editor Photo" r:id="rId16" imgW="7430537" imgH="361809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442075"/>
                        <a:ext cx="91440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5"/>
          <p:cNvGraphicFramePr>
            <a:graphicFrameLocks noChangeAspect="1"/>
          </p:cNvGraphicFramePr>
          <p:nvPr userDrawn="1"/>
        </p:nvGraphicFramePr>
        <p:xfrm>
          <a:off x="0" y="228600"/>
          <a:ext cx="914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" name="Photo Editor Photo" r:id="rId18" imgW="7430537" imgH="647619" progId="MSPhotoEd.3">
                  <p:embed/>
                </p:oleObj>
              </mc:Choice>
              <mc:Fallback>
                <p:oleObj name="Photo Editor Photo" r:id="rId18" imgW="7430537" imgH="647619" progId="MSPhotoEd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20"/>
          <p:cNvGrpSpPr>
            <a:grpSpLocks/>
          </p:cNvGrpSpPr>
          <p:nvPr userDrawn="1"/>
        </p:nvGrpSpPr>
        <p:grpSpPr bwMode="auto">
          <a:xfrm>
            <a:off x="0" y="1219200"/>
            <a:ext cx="447675" cy="5257800"/>
            <a:chOff x="0" y="768"/>
            <a:chExt cx="282" cy="3312"/>
          </a:xfrm>
        </p:grpSpPr>
        <p:graphicFrame>
          <p:nvGraphicFramePr>
            <p:cNvPr id="1036" name="Object 10"/>
            <p:cNvGraphicFramePr>
              <a:graphicFrameLocks noChangeAspect="1"/>
            </p:cNvGraphicFramePr>
            <p:nvPr userDrawn="1"/>
          </p:nvGraphicFramePr>
          <p:xfrm>
            <a:off x="0" y="864"/>
            <a:ext cx="282" cy="3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5" name="Photo Editor Photo" r:id="rId20" imgW="447856" imgH="4982270" progId="MSPhotoEd.3">
                    <p:embed/>
                  </p:oleObj>
                </mc:Choice>
                <mc:Fallback>
                  <p:oleObj name="Photo Editor Photo" r:id="rId20" imgW="447856" imgH="4982270" progId="MSPhotoEd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864"/>
                          <a:ext cx="282" cy="3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7" name="Line 16"/>
            <p:cNvSpPr>
              <a:spLocks noChangeShapeType="1"/>
            </p:cNvSpPr>
            <p:nvPr userDrawn="1"/>
          </p:nvSpPr>
          <p:spPr bwMode="auto">
            <a:xfrm>
              <a:off x="48" y="768"/>
              <a:ext cx="0" cy="336"/>
            </a:xfrm>
            <a:prstGeom prst="line">
              <a:avLst/>
            </a:prstGeom>
            <a:noFill/>
            <a:ln w="1333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41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4515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0000"/>
              </a:lnSpc>
              <a:defRPr sz="1200">
                <a:solidFill>
                  <a:srgbClr val="000066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pt-BR" altLang="pt-BR" smtClean="0"/>
              <a:t>Julio Oliveira</a:t>
            </a:r>
            <a:endParaRPr lang="pt-BR" altLang="pt-BR"/>
          </a:p>
        </p:txBody>
      </p:sp>
      <p:sp>
        <p:nvSpPr>
          <p:cNvPr id="1033" name="Rectangle 22"/>
          <p:cNvSpPr>
            <a:spLocks noChangeArrowheads="1"/>
          </p:cNvSpPr>
          <p:nvPr userDrawn="1"/>
        </p:nvSpPr>
        <p:spPr bwMode="auto">
          <a:xfrm>
            <a:off x="123825" y="1311275"/>
            <a:ext cx="8877300" cy="533400"/>
          </a:xfrm>
          <a:prstGeom prst="rect">
            <a:avLst/>
          </a:prstGeom>
          <a:gradFill rotWithShape="0">
            <a:gsLst>
              <a:gs pos="0">
                <a:srgbClr val="7B6E50"/>
              </a:gs>
              <a:gs pos="50000">
                <a:srgbClr val="DBC58F"/>
              </a:gs>
              <a:gs pos="100000">
                <a:srgbClr val="7B6E5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pt-BR" altLang="pt-BR" smtClean="0"/>
          </a:p>
        </p:txBody>
      </p:sp>
      <p:sp>
        <p:nvSpPr>
          <p:cNvPr id="103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2954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título mestre</a:t>
            </a:r>
          </a:p>
        </p:txBody>
      </p:sp>
      <p:sp>
        <p:nvSpPr>
          <p:cNvPr id="1035" name="Rectangle 26"/>
          <p:cNvSpPr>
            <a:spLocks noChangeArrowheads="1"/>
          </p:cNvSpPr>
          <p:nvPr userDrawn="1"/>
        </p:nvSpPr>
        <p:spPr bwMode="auto">
          <a:xfrm>
            <a:off x="609600" y="6503988"/>
            <a:ext cx="1574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pt-BR" altLang="pt-BR" sz="1200" smtClean="0">
                <a:solidFill>
                  <a:srgbClr val="000066"/>
                </a:solidFill>
                <a:latin typeface="Arial Narrow" pitchFamily="34" charset="0"/>
              </a:rPr>
              <a:t>Dissertação de Mestrado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2315" y="2636912"/>
            <a:ext cx="8893620" cy="1080120"/>
          </a:xfrm>
        </p:spPr>
        <p:txBody>
          <a:bodyPr/>
          <a:lstStyle/>
          <a:p>
            <a:pPr algn="ctr"/>
            <a:r>
              <a:rPr lang="pt-BR" altLang="pt-BR" dirty="0" smtClean="0"/>
              <a:t>HISTÓRICO DO COMPUTADOR</a:t>
            </a:r>
            <a:endParaRPr lang="pt-BR" altLang="pt-BR" sz="3000" u="sng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819275" y="4653136"/>
            <a:ext cx="7324725" cy="1752600"/>
          </a:xfrm>
          <a:solidFill>
            <a:schemeClr val="hlink"/>
          </a:solidFill>
          <a:ln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marL="0" indent="0" algn="ctr" eaLnBrk="1" hangingPunct="1">
              <a:spcAft>
                <a:spcPts val="600"/>
              </a:spcAft>
              <a:buFont typeface="Wingdings" pitchFamily="2" charset="2"/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Por: </a:t>
            </a:r>
            <a:r>
              <a:rPr lang="en-US" altLang="pt-BR" sz="2800" b="1" dirty="0">
                <a:solidFill>
                  <a:schemeClr val="tx1"/>
                </a:solidFill>
              </a:rPr>
              <a:t>Julio Oliveira da Silva</a:t>
            </a:r>
            <a:endParaRPr lang="pt-BR" altLang="pt-BR" sz="2800" b="1" dirty="0">
              <a:solidFill>
                <a:schemeClr val="tx1"/>
              </a:solidFill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r>
              <a:rPr lang="en-US" altLang="pt-BR" sz="1800" dirty="0">
                <a:solidFill>
                  <a:schemeClr val="tx1"/>
                </a:solidFill>
              </a:rPr>
              <a:t>E-mail: julioios@hotmail.com</a:t>
            </a:r>
          </a:p>
          <a:p>
            <a:pPr marL="0" indent="0" algn="ctr" eaLnBrk="1" hangingPunct="1">
              <a:buFont typeface="Wingdings" pitchFamily="2" charset="2"/>
              <a:buNone/>
            </a:pPr>
            <a:endParaRPr lang="en-US" altLang="pt-BR" sz="1800" dirty="0">
              <a:solidFill>
                <a:schemeClr val="tx1"/>
              </a:solidFill>
            </a:endParaRPr>
          </a:p>
          <a:p>
            <a:pPr marL="0" indent="0" algn="ctr" eaLnBrk="1" hangingPunct="1">
              <a:buFont typeface="Wingdings" pitchFamily="2" charset="2"/>
              <a:buNone/>
            </a:pPr>
            <a:r>
              <a:rPr lang="pt-BR" altLang="pt-BR" sz="1800" dirty="0" smtClean="0">
                <a:solidFill>
                  <a:schemeClr val="tx1"/>
                </a:solidFill>
              </a:rPr>
              <a:t>03/07/2019</a:t>
            </a:r>
            <a:endParaRPr lang="pt-BR" altLang="pt-BR" sz="1800" dirty="0">
              <a:solidFill>
                <a:schemeClr val="tx1"/>
              </a:solidFill>
              <a:ea typeface="Tahoma"/>
              <a:cs typeface="Tahom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-26988"/>
            <a:ext cx="9144000" cy="130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6"/>
          <p:cNvSpPr/>
          <p:nvPr/>
        </p:nvSpPr>
        <p:spPr>
          <a:xfrm>
            <a:off x="3634756" y="4009931"/>
            <a:ext cx="5509244" cy="433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 smtClean="0">
                <a:solidFill>
                  <a:srgbClr val="FFFFFF"/>
                </a:solidFill>
              </a:rPr>
              <a:t>Sistemas de Informação</a:t>
            </a:r>
            <a:endParaRPr lang="pt-BR" sz="2000" b="1" dirty="0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1700808"/>
            <a:ext cx="9144000" cy="111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indent="-611505" algn="ctr"/>
            <a:r>
              <a:rPr lang="pt-BR" altLang="pt-BR" b="0" kern="0" dirty="0">
                <a:solidFill>
                  <a:srgbClr val="000000"/>
                </a:solidFill>
              </a:rPr>
              <a:t>DISCP: </a:t>
            </a:r>
            <a:r>
              <a:rPr lang="pt-BR" altLang="pt-BR" b="0" kern="0" dirty="0" smtClean="0">
                <a:solidFill>
                  <a:srgbClr val="000000"/>
                </a:solidFill>
              </a:rPr>
              <a:t>SIN012 - </a:t>
            </a:r>
            <a:r>
              <a:rPr lang="pt-BR" altLang="pt-BR" b="0" kern="0" dirty="0">
                <a:solidFill>
                  <a:srgbClr val="000000"/>
                </a:solidFill>
              </a:rPr>
              <a:t>ARQUITETURA DE </a:t>
            </a:r>
            <a:r>
              <a:rPr lang="pt-BR" altLang="pt-BR" b="0" kern="0" dirty="0" smtClean="0">
                <a:solidFill>
                  <a:srgbClr val="000000"/>
                </a:solidFill>
              </a:rPr>
              <a:t>COMPUTADORES</a:t>
            </a:r>
            <a:r>
              <a:rPr lang="pt-BR" altLang="pt-BR" b="0" kern="0" dirty="0">
                <a:solidFill>
                  <a:srgbClr val="000000"/>
                </a:solidFill>
                <a:ea typeface="Tahoma"/>
                <a:cs typeface="Tahoma"/>
              </a:rPr>
              <a:t/>
            </a:r>
            <a:br>
              <a:rPr lang="pt-BR" altLang="pt-BR" b="0" kern="0" dirty="0">
                <a:solidFill>
                  <a:srgbClr val="000000"/>
                </a:solidFill>
                <a:ea typeface="Tahoma"/>
                <a:cs typeface="Tahoma"/>
              </a:rPr>
            </a:br>
            <a:endParaRPr lang="pt-BR" altLang="pt-BR" kern="0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r="33535"/>
          <a:stretch/>
        </p:blipFill>
        <p:spPr>
          <a:xfrm>
            <a:off x="411480" y="207583"/>
            <a:ext cx="4023360" cy="9989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34516"/>
          <a:stretch/>
        </p:blipFill>
        <p:spPr>
          <a:xfrm>
            <a:off x="4178240" y="207582"/>
            <a:ext cx="4508560" cy="9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7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PRECURSORES</a:t>
            </a:r>
          </a:p>
          <a:p>
            <a:r>
              <a:rPr lang="pt-BR" sz="2600" b="1" u="sng" dirty="0">
                <a:solidFill>
                  <a:schemeClr val="tx1"/>
                </a:solidFill>
              </a:rPr>
              <a:t>O Ábaco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060848"/>
            <a:ext cx="7057156" cy="42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PRECURSORES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u="sng" dirty="0">
                <a:solidFill>
                  <a:schemeClr val="tx1"/>
                </a:solidFill>
              </a:rPr>
              <a:t>Bastões de </a:t>
            </a:r>
            <a:r>
              <a:rPr lang="pt-BR" sz="2800" b="1" u="sng" dirty="0" smtClean="0">
                <a:solidFill>
                  <a:schemeClr val="tx1"/>
                </a:solidFill>
              </a:rPr>
              <a:t>Napier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</a:rPr>
              <a:t>Os bastões de Napier foram criados (1610 - 1614) </a:t>
            </a:r>
            <a:r>
              <a:rPr lang="pt-BR" sz="2200" dirty="0" smtClean="0">
                <a:solidFill>
                  <a:schemeClr val="tx1"/>
                </a:solidFill>
              </a:rPr>
              <a:t>como </a:t>
            </a:r>
            <a:r>
              <a:rPr lang="pt-BR" sz="2200" u="sng" dirty="0" smtClean="0">
                <a:solidFill>
                  <a:schemeClr val="tx1"/>
                </a:solidFill>
              </a:rPr>
              <a:t>auxílio </a:t>
            </a:r>
            <a:r>
              <a:rPr lang="pt-BR" sz="2200" u="sng" dirty="0">
                <a:solidFill>
                  <a:schemeClr val="tx1"/>
                </a:solidFill>
              </a:rPr>
              <a:t>à multiplicação e divisão</a:t>
            </a:r>
            <a:r>
              <a:rPr lang="pt-BR" sz="2200" dirty="0">
                <a:solidFill>
                  <a:schemeClr val="tx1"/>
                </a:solidFill>
              </a:rPr>
              <a:t>, pelo nobre </a:t>
            </a:r>
            <a:r>
              <a:rPr lang="pt-BR" sz="2200" dirty="0" smtClean="0">
                <a:solidFill>
                  <a:schemeClr val="tx1"/>
                </a:solidFill>
              </a:rPr>
              <a:t>escocês matemático </a:t>
            </a:r>
            <a:r>
              <a:rPr lang="pt-BR" sz="2200" dirty="0">
                <a:solidFill>
                  <a:schemeClr val="tx1"/>
                </a:solidFill>
              </a:rPr>
              <a:t>John Napier</a:t>
            </a:r>
            <a:endParaRPr lang="pt-BR" sz="2200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800" b="1" u="sng" dirty="0">
                <a:solidFill>
                  <a:schemeClr val="tx1"/>
                </a:solidFill>
              </a:rPr>
              <a:t>Logaritmo e Régua de cálculo</a:t>
            </a:r>
            <a:endParaRPr lang="pt-BR" sz="2800" b="1" u="sng" dirty="0" smtClean="0">
              <a:solidFill>
                <a:schemeClr val="tx1"/>
              </a:solidFill>
            </a:endParaRPr>
          </a:p>
          <a:p>
            <a:pPr lvl="1"/>
            <a:r>
              <a:rPr lang="pt-BR" sz="2200" dirty="0">
                <a:solidFill>
                  <a:schemeClr val="tx1"/>
                </a:solidFill>
              </a:rPr>
              <a:t>Napier descobriu os logaritmos e desenvolveu as tabelas </a:t>
            </a:r>
            <a:r>
              <a:rPr lang="pt-BR" sz="2200" dirty="0" smtClean="0">
                <a:solidFill>
                  <a:schemeClr val="tx1"/>
                </a:solidFill>
              </a:rPr>
              <a:t>de </a:t>
            </a:r>
            <a:r>
              <a:rPr lang="pt-BR" sz="2200" u="sng" dirty="0" smtClean="0">
                <a:solidFill>
                  <a:schemeClr val="tx1"/>
                </a:solidFill>
              </a:rPr>
              <a:t>logaritmos</a:t>
            </a:r>
            <a:r>
              <a:rPr lang="pt-BR" sz="2200" dirty="0" smtClean="0">
                <a:solidFill>
                  <a:schemeClr val="tx1"/>
                </a:solidFill>
              </a:rPr>
              <a:t> e </a:t>
            </a:r>
            <a:r>
              <a:rPr lang="pt-BR" sz="2200" u="sng" dirty="0" smtClean="0">
                <a:solidFill>
                  <a:schemeClr val="tx1"/>
                </a:solidFill>
              </a:rPr>
              <a:t>trigonométricas</a:t>
            </a:r>
            <a:r>
              <a:rPr lang="pt-BR" sz="2200" dirty="0">
                <a:solidFill>
                  <a:schemeClr val="tx1"/>
                </a:solidFill>
              </a:rPr>
              <a:t>, simplificando os </a:t>
            </a:r>
            <a:r>
              <a:rPr lang="pt-BR" sz="2200" dirty="0" smtClean="0">
                <a:solidFill>
                  <a:schemeClr val="tx1"/>
                </a:solidFill>
              </a:rPr>
              <a:t>cálculos de </a:t>
            </a:r>
            <a:r>
              <a:rPr lang="pt-BR" sz="2200" u="sng" dirty="0" smtClean="0">
                <a:solidFill>
                  <a:schemeClr val="tx1"/>
                </a:solidFill>
              </a:rPr>
              <a:t>multiplicação</a:t>
            </a:r>
            <a:r>
              <a:rPr lang="pt-BR" sz="2200" u="sng" dirty="0">
                <a:solidFill>
                  <a:schemeClr val="tx1"/>
                </a:solidFill>
              </a:rPr>
              <a:t>, divisão, raízes quadradas e </a:t>
            </a:r>
            <a:r>
              <a:rPr lang="pt-BR" sz="2200" u="sng" dirty="0" smtClean="0">
                <a:solidFill>
                  <a:schemeClr val="tx1"/>
                </a:solidFill>
              </a:rPr>
              <a:t>ângulos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Os logaritmos foram combinados com um dispositivo manual </a:t>
            </a:r>
            <a:r>
              <a:rPr lang="pt-BR" sz="2200" dirty="0" smtClean="0">
                <a:solidFill>
                  <a:schemeClr val="tx1"/>
                </a:solidFill>
              </a:rPr>
              <a:t>para acelerar </a:t>
            </a:r>
            <a:r>
              <a:rPr lang="pt-BR" sz="2200" dirty="0">
                <a:solidFill>
                  <a:schemeClr val="tx1"/>
                </a:solidFill>
              </a:rPr>
              <a:t>os cálculos: </a:t>
            </a:r>
            <a:r>
              <a:rPr lang="pt-BR" sz="2200" u="sng" dirty="0">
                <a:solidFill>
                  <a:schemeClr val="tx1"/>
                </a:solidFill>
              </a:rPr>
              <a:t>as réguas de cálculo </a:t>
            </a:r>
            <a:r>
              <a:rPr lang="pt-BR" sz="2200" dirty="0">
                <a:solidFill>
                  <a:schemeClr val="tx1"/>
                </a:solidFill>
              </a:rPr>
              <a:t>(1621), </a:t>
            </a:r>
            <a:r>
              <a:rPr lang="pt-BR" sz="2200" dirty="0" smtClean="0">
                <a:solidFill>
                  <a:schemeClr val="tx1"/>
                </a:solidFill>
              </a:rPr>
              <a:t>consideradas nossas </a:t>
            </a:r>
            <a:r>
              <a:rPr lang="pt-BR" sz="2200" u="sng" dirty="0">
                <a:solidFill>
                  <a:schemeClr val="tx1"/>
                </a:solidFill>
              </a:rPr>
              <a:t>atuais calculadora </a:t>
            </a:r>
            <a:r>
              <a:rPr lang="pt-BR" sz="2200" dirty="0">
                <a:solidFill>
                  <a:schemeClr val="tx1"/>
                </a:solidFill>
              </a:rPr>
              <a:t>e primeiros dispositivos analógicos </a:t>
            </a:r>
            <a:r>
              <a:rPr lang="pt-BR" sz="2200" dirty="0" smtClean="0">
                <a:solidFill>
                  <a:schemeClr val="tx1"/>
                </a:solidFill>
              </a:rPr>
              <a:t>da computação</a:t>
            </a:r>
            <a:endParaRPr lang="pt-BR" sz="2200" u="sng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600" dirty="0">
                <a:solidFill>
                  <a:schemeClr val="tx1"/>
                </a:solidFill>
              </a:rPr>
              <a:t>Elementos puramente mecânicos e “dedicados”. </a:t>
            </a:r>
            <a:endParaRPr lang="pt-BR" sz="2600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Calculadora de </a:t>
            </a:r>
            <a:r>
              <a:rPr lang="pt-BR" sz="2600" b="1" u="sng" dirty="0" smtClean="0">
                <a:solidFill>
                  <a:schemeClr val="tx1"/>
                </a:solidFill>
              </a:rPr>
              <a:t>Pascal (1642)</a:t>
            </a:r>
          </a:p>
          <a:p>
            <a:pPr lvl="1"/>
            <a:r>
              <a:rPr lang="pt-BR" sz="2200" dirty="0">
                <a:solidFill>
                  <a:schemeClr val="tx1"/>
                </a:solidFill>
              </a:rPr>
              <a:t>O filósofo, físico e matemático francês </a:t>
            </a:r>
            <a:r>
              <a:rPr lang="pt-BR" sz="2200" dirty="0" err="1">
                <a:solidFill>
                  <a:schemeClr val="tx1"/>
                </a:solidFill>
              </a:rPr>
              <a:t>Blaise</a:t>
            </a:r>
            <a:r>
              <a:rPr lang="pt-BR" sz="2200" dirty="0">
                <a:solidFill>
                  <a:schemeClr val="tx1"/>
                </a:solidFill>
              </a:rPr>
              <a:t> Pascal criou uma máquina (a </a:t>
            </a:r>
            <a:r>
              <a:rPr lang="pt-BR" sz="2200" dirty="0" err="1">
                <a:solidFill>
                  <a:schemeClr val="tx1"/>
                </a:solidFill>
              </a:rPr>
              <a:t>Pascaline</a:t>
            </a:r>
            <a:r>
              <a:rPr lang="pt-BR" sz="2200" dirty="0">
                <a:solidFill>
                  <a:schemeClr val="tx1"/>
                </a:solidFill>
              </a:rPr>
              <a:t>) para </a:t>
            </a:r>
            <a:r>
              <a:rPr lang="pt-BR" sz="2200" dirty="0" smtClean="0">
                <a:solidFill>
                  <a:schemeClr val="tx1"/>
                </a:solidFill>
              </a:rPr>
              <a:t>ajudá-lo </a:t>
            </a:r>
            <a:r>
              <a:rPr lang="pt-BR" sz="2200" dirty="0">
                <a:solidFill>
                  <a:schemeClr val="tx1"/>
                </a:solidFill>
              </a:rPr>
              <a:t>nos negócios do </a:t>
            </a:r>
            <a:r>
              <a:rPr lang="pt-BR" sz="2200" dirty="0" smtClean="0">
                <a:solidFill>
                  <a:schemeClr val="tx1"/>
                </a:solidFill>
              </a:rPr>
              <a:t>pai</a:t>
            </a:r>
          </a:p>
          <a:p>
            <a:pPr lvl="2" algn="just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dirty="0" err="1">
                <a:solidFill>
                  <a:schemeClr val="tx1"/>
                </a:solidFill>
              </a:rPr>
              <a:t>pascaline</a:t>
            </a:r>
            <a:r>
              <a:rPr lang="pt-BR" sz="2400" dirty="0">
                <a:solidFill>
                  <a:schemeClr val="tx1"/>
                </a:solidFill>
              </a:rPr>
              <a:t> foi a </a:t>
            </a:r>
            <a:r>
              <a:rPr lang="pt-BR" sz="2400" u="sng" dirty="0">
                <a:solidFill>
                  <a:schemeClr val="tx1"/>
                </a:solidFill>
              </a:rPr>
              <a:t>primeira máquina de calcular mecânica</a:t>
            </a:r>
            <a:r>
              <a:rPr lang="pt-BR" sz="2400" dirty="0">
                <a:solidFill>
                  <a:schemeClr val="tx1"/>
                </a:solidFill>
              </a:rPr>
              <a:t>, com base em </a:t>
            </a:r>
            <a:r>
              <a:rPr lang="pt-BR" sz="2400" u="sng" dirty="0">
                <a:solidFill>
                  <a:schemeClr val="tx1"/>
                </a:solidFill>
              </a:rPr>
              <a:t>rodas</a:t>
            </a:r>
            <a:r>
              <a:rPr lang="pt-BR" sz="2400" dirty="0">
                <a:solidFill>
                  <a:schemeClr val="tx1"/>
                </a:solidFill>
              </a:rPr>
              <a:t> e </a:t>
            </a:r>
            <a:r>
              <a:rPr lang="pt-BR" sz="2400" u="sng" dirty="0">
                <a:solidFill>
                  <a:schemeClr val="tx1"/>
                </a:solidFill>
              </a:rPr>
              <a:t>engrenagens</a:t>
            </a:r>
            <a:r>
              <a:rPr lang="pt-BR" sz="2400" dirty="0">
                <a:solidFill>
                  <a:schemeClr val="tx1"/>
                </a:solidFill>
              </a:rPr>
              <a:t> para realizar somas e subtrações.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624258"/>
            <a:ext cx="3384376" cy="18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6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Calculadora </a:t>
            </a:r>
            <a:r>
              <a:rPr lang="pt-BR" sz="2600" b="1" u="sng" dirty="0">
                <a:solidFill>
                  <a:schemeClr val="tx1"/>
                </a:solidFill>
              </a:rPr>
              <a:t>de </a:t>
            </a:r>
            <a:r>
              <a:rPr lang="pt-BR" sz="2600" b="1" u="sng" dirty="0" err="1">
                <a:solidFill>
                  <a:schemeClr val="tx1"/>
                </a:solidFill>
              </a:rPr>
              <a:t>Leibnitz</a:t>
            </a:r>
            <a:r>
              <a:rPr lang="pt-BR" sz="2600" b="1" u="sng" dirty="0">
                <a:solidFill>
                  <a:schemeClr val="tx1"/>
                </a:solidFill>
              </a:rPr>
              <a:t> </a:t>
            </a:r>
            <a:endParaRPr lang="pt-BR" sz="2600" b="1" u="sng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o filósofo e matemático alemão von </a:t>
            </a:r>
            <a:r>
              <a:rPr lang="pt-BR" sz="2200" dirty="0" err="1">
                <a:solidFill>
                  <a:schemeClr val="tx1"/>
                </a:solidFill>
              </a:rPr>
              <a:t>Leibnitz</a:t>
            </a:r>
            <a:r>
              <a:rPr lang="pt-BR" sz="2200" dirty="0">
                <a:solidFill>
                  <a:schemeClr val="tx1"/>
                </a:solidFill>
              </a:rPr>
              <a:t> introduziu o conceito de </a:t>
            </a:r>
            <a:r>
              <a:rPr lang="pt-BR" sz="2200" u="sng" dirty="0">
                <a:solidFill>
                  <a:schemeClr val="tx1"/>
                </a:solidFill>
              </a:rPr>
              <a:t>realizar multiplicações e divisões através de adições e subtrações sucessivas</a:t>
            </a:r>
            <a:r>
              <a:rPr lang="pt-BR" sz="2200" dirty="0">
                <a:solidFill>
                  <a:schemeClr val="tx1"/>
                </a:solidFill>
              </a:rPr>
              <a:t>. </a:t>
            </a:r>
            <a:endParaRPr lang="pt-BR" sz="2200" dirty="0" smtClean="0">
              <a:solidFill>
                <a:schemeClr val="tx1"/>
              </a:solidFill>
            </a:endParaRPr>
          </a:p>
          <a:p>
            <a:pPr lvl="2" algn="just"/>
            <a:r>
              <a:rPr lang="pt-BR" sz="2200" dirty="0">
                <a:solidFill>
                  <a:schemeClr val="tx1"/>
                </a:solidFill>
              </a:rPr>
              <a:t>Sua máquina era, pois, capaz de realizar as 4 </a:t>
            </a:r>
            <a:r>
              <a:rPr lang="pt-BR" sz="2200" dirty="0" smtClean="0">
                <a:solidFill>
                  <a:schemeClr val="tx1"/>
                </a:solidFill>
              </a:rPr>
              <a:t>operações básicas</a:t>
            </a:r>
            <a:r>
              <a:rPr lang="pt-BR" sz="2200" dirty="0">
                <a:solidFill>
                  <a:schemeClr val="tx1"/>
                </a:solidFill>
              </a:rPr>
              <a:t>, mas era muito </a:t>
            </a:r>
            <a:r>
              <a:rPr lang="pt-BR" sz="2200" dirty="0" err="1">
                <a:solidFill>
                  <a:schemeClr val="tx1"/>
                </a:solidFill>
              </a:rPr>
              <a:t>sucetível</a:t>
            </a:r>
            <a:r>
              <a:rPr lang="pt-BR" sz="2200" dirty="0">
                <a:solidFill>
                  <a:schemeClr val="tx1"/>
                </a:solidFill>
              </a:rPr>
              <a:t> a erros.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19" y="4293096"/>
            <a:ext cx="5300265" cy="21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Placa </a:t>
            </a:r>
            <a:r>
              <a:rPr lang="pt-BR" sz="2600" b="1" u="sng" dirty="0" smtClean="0">
                <a:solidFill>
                  <a:schemeClr val="tx1"/>
                </a:solidFill>
              </a:rPr>
              <a:t>Perfuradora (1801):</a:t>
            </a:r>
          </a:p>
          <a:p>
            <a:pPr lvl="1" algn="just">
              <a:spcBef>
                <a:spcPts val="1200"/>
              </a:spcBef>
            </a:pPr>
            <a:r>
              <a:rPr lang="pt-BR" sz="1800" b="1" u="sng" dirty="0">
                <a:solidFill>
                  <a:srgbClr val="FF0000"/>
                </a:solidFill>
              </a:rPr>
              <a:t>Joseph Marie </a:t>
            </a:r>
            <a:r>
              <a:rPr lang="pt-BR" sz="1800" b="1" u="sng" dirty="0" err="1" smtClean="0">
                <a:solidFill>
                  <a:srgbClr val="FF0000"/>
                </a:solidFill>
              </a:rPr>
              <a:t>Jacquard</a:t>
            </a:r>
            <a:r>
              <a:rPr lang="pt-BR" sz="1800" dirty="0" smtClean="0">
                <a:solidFill>
                  <a:schemeClr val="tx1"/>
                </a:solidFill>
              </a:rPr>
              <a:t>, mecânico francês que introduziu </a:t>
            </a:r>
            <a:r>
              <a:rPr lang="pt-BR" sz="1800" dirty="0">
                <a:solidFill>
                  <a:schemeClr val="tx1"/>
                </a:solidFill>
              </a:rPr>
              <a:t>o conceito de </a:t>
            </a:r>
            <a:r>
              <a:rPr lang="pt-BR" sz="1800" b="1" u="sng" dirty="0">
                <a:solidFill>
                  <a:schemeClr val="accent6">
                    <a:lumMod val="75000"/>
                  </a:schemeClr>
                </a:solidFill>
              </a:rPr>
              <a:t>armazenamento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1800" dirty="0">
                <a:solidFill>
                  <a:schemeClr val="tx1"/>
                </a:solidFill>
              </a:rPr>
              <a:t>de informações em placas perfuradas, </a:t>
            </a:r>
            <a:r>
              <a:rPr lang="pt-BR" sz="1800" dirty="0" smtClean="0">
                <a:solidFill>
                  <a:schemeClr val="tx1"/>
                </a:solidFill>
              </a:rPr>
              <a:t>para </a:t>
            </a:r>
            <a:r>
              <a:rPr lang="pt-BR" sz="1800" dirty="0">
                <a:solidFill>
                  <a:schemeClr val="tx1"/>
                </a:solidFill>
              </a:rPr>
              <a:t>controlar uma máquina de </a:t>
            </a:r>
            <a:r>
              <a:rPr lang="pt-BR" sz="1800" dirty="0" smtClean="0">
                <a:solidFill>
                  <a:schemeClr val="tx1"/>
                </a:solidFill>
              </a:rPr>
              <a:t>tecelagem (</a:t>
            </a:r>
            <a:r>
              <a:rPr lang="pt-BR" sz="1800" b="1" u="sng" dirty="0" smtClean="0">
                <a:solidFill>
                  <a:schemeClr val="tx1"/>
                </a:solidFill>
              </a:rPr>
              <a:t>tear mecânico automático</a:t>
            </a:r>
            <a:r>
              <a:rPr lang="pt-BR" sz="1800" dirty="0" smtClean="0">
                <a:solidFill>
                  <a:schemeClr val="tx1"/>
                </a:solidFill>
              </a:rPr>
              <a:t>).</a:t>
            </a:r>
          </a:p>
          <a:p>
            <a:pPr lvl="1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Causou bastante desemprego na época</a:t>
            </a:r>
            <a:endParaRPr lang="en-US" altLang="pt-BR" sz="1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227" y="3717032"/>
            <a:ext cx="3440535" cy="27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2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80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Máquina de diferenças (1882):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O matemático </a:t>
            </a:r>
            <a:r>
              <a:rPr lang="pt-BR" sz="2200" b="1" u="sng" dirty="0" smtClean="0">
                <a:solidFill>
                  <a:srgbClr val="FF0000"/>
                </a:solidFill>
              </a:rPr>
              <a:t>Charles Babbage</a:t>
            </a:r>
            <a:r>
              <a:rPr lang="pt-BR" sz="2200" dirty="0" smtClean="0">
                <a:solidFill>
                  <a:srgbClr val="FF0000"/>
                </a:solidFill>
              </a:rPr>
              <a:t> </a:t>
            </a:r>
            <a:r>
              <a:rPr lang="pt-BR" sz="2200" dirty="0">
                <a:solidFill>
                  <a:schemeClr val="tx1"/>
                </a:solidFill>
              </a:rPr>
              <a:t>construiu um </a:t>
            </a:r>
            <a:r>
              <a:rPr lang="pt-BR" sz="2200" u="sng" dirty="0">
                <a:solidFill>
                  <a:schemeClr val="tx1"/>
                </a:solidFill>
              </a:rPr>
              <a:t>modelo</a:t>
            </a:r>
            <a:r>
              <a:rPr lang="pt-BR" sz="2200" dirty="0">
                <a:solidFill>
                  <a:schemeClr val="tx1"/>
                </a:solidFill>
              </a:rPr>
              <a:t> para calcular tabelas de funções (logaritmos, funções trigonométricas, etc.) sem a intervenção de um operador humano, que chamou de Máquina das diferenças; </a:t>
            </a:r>
            <a:endParaRPr lang="pt-BR" sz="2200" dirty="0" smtClean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45" y="3778053"/>
            <a:ext cx="2160240" cy="263798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320" y="3573016"/>
            <a:ext cx="2088232" cy="261029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012160" y="6054100"/>
            <a:ext cx="2770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CMSS10"/>
              </a:rPr>
              <a:t>Pai do computador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515930" y="5776560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CMSS10"/>
              </a:rPr>
              <a:t>Babbage</a:t>
            </a:r>
            <a:endParaRPr lang="pt-BR" dirty="0">
              <a:latin typeface="CMSS1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583285" y="4065847"/>
            <a:ext cx="445390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1" hangingPunct="1">
              <a:lnSpc>
                <a:spcPct val="80000"/>
              </a:lnSpc>
            </a:pP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Características:</a:t>
            </a:r>
          </a:p>
          <a:p>
            <a:pPr marL="0" lvl="2" eaLnBrk="1" hangingPunct="1">
              <a:lnSpc>
                <a:spcPct val="80000"/>
              </a:lnSpc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- Auxiliou na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navegação naval;</a:t>
            </a:r>
          </a:p>
          <a:p>
            <a:pPr marL="0" lvl="2" eaLnBrk="1" hangingPunct="1">
              <a:lnSpc>
                <a:spcPct val="80000"/>
              </a:lnSpc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- Saída gravada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em pratos de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cobre</a:t>
            </a:r>
            <a:r>
              <a:rPr lang="pt-BR" sz="1400" dirty="0" smtClean="0">
                <a:latin typeface="Arial" pitchFamily="34" charset="0"/>
                <a:cs typeface="Arial" pitchFamily="34" charset="0"/>
              </a:rPr>
              <a:t>;</a:t>
            </a:r>
            <a:endParaRPr lang="pt-BR" sz="1400" dirty="0">
              <a:latin typeface="Arial" pitchFamily="34" charset="0"/>
              <a:cs typeface="Arial" pitchFamily="34" charset="0"/>
            </a:endParaRPr>
          </a:p>
          <a:p>
            <a:pPr marL="0" lvl="2" eaLnBrk="1" hangingPunct="1">
              <a:lnSpc>
                <a:spcPct val="80000"/>
              </a:lnSpc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- Executa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um único Algoritmo.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 smtClean="0">
                <a:solidFill>
                  <a:schemeClr val="tx1"/>
                </a:solidFill>
              </a:rPr>
              <a:t>Máquina Analítica (1882):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Com o auxílio de Ada </a:t>
            </a:r>
            <a:r>
              <a:rPr lang="pt-BR" sz="2200" dirty="0" err="1" smtClean="0">
                <a:solidFill>
                  <a:schemeClr val="tx1"/>
                </a:solidFill>
              </a:rPr>
              <a:t>Lovelace</a:t>
            </a:r>
            <a:r>
              <a:rPr lang="pt-BR" sz="2200" dirty="0" smtClean="0">
                <a:solidFill>
                  <a:schemeClr val="tx1"/>
                </a:solidFill>
              </a:rPr>
              <a:t>, a </a:t>
            </a:r>
            <a:r>
              <a:rPr lang="pt-BR" sz="2200" b="1" u="sng" dirty="0" smtClean="0">
                <a:solidFill>
                  <a:srgbClr val="FF0000"/>
                </a:solidFill>
              </a:rPr>
              <a:t>Babbage</a:t>
            </a:r>
            <a:r>
              <a:rPr lang="pt-BR" sz="2200" dirty="0" smtClean="0">
                <a:solidFill>
                  <a:schemeClr val="tx1"/>
                </a:solidFill>
              </a:rPr>
              <a:t> também criou a chamada Máquina Analítica, muito mais </a:t>
            </a:r>
            <a:r>
              <a:rPr lang="pt-BR" sz="2200" b="1" u="sng" dirty="0" smtClean="0">
                <a:solidFill>
                  <a:schemeClr val="tx1"/>
                </a:solidFill>
              </a:rPr>
              <a:t>geral</a:t>
            </a:r>
            <a:r>
              <a:rPr lang="pt-BR" sz="2200" dirty="0" smtClean="0">
                <a:solidFill>
                  <a:schemeClr val="tx1"/>
                </a:solidFill>
              </a:rPr>
              <a:t> que a de Diferenças, constituída de </a:t>
            </a:r>
            <a:r>
              <a:rPr lang="pt-BR" sz="2200" u="sng" dirty="0" smtClean="0">
                <a:solidFill>
                  <a:schemeClr val="accent6">
                    <a:lumMod val="75000"/>
                  </a:schemeClr>
                </a:solidFill>
              </a:rPr>
              <a:t>unidade de controle de memória, aritmética, de entrada e de saída</a:t>
            </a:r>
            <a:r>
              <a:rPr lang="pt-BR" sz="2200" dirty="0">
                <a:solidFill>
                  <a:schemeClr val="tx1"/>
                </a:solidFill>
              </a:rPr>
              <a:t>. </a:t>
            </a: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Seu </a:t>
            </a:r>
            <a:r>
              <a:rPr lang="pt-BR" sz="2200" dirty="0">
                <a:solidFill>
                  <a:schemeClr val="tx1"/>
                </a:solidFill>
              </a:rPr>
              <a:t>principal mérito foi </a:t>
            </a:r>
            <a:r>
              <a:rPr lang="pt-BR" sz="2200" b="1" u="sng" dirty="0">
                <a:solidFill>
                  <a:schemeClr val="tx1"/>
                </a:solidFill>
              </a:rPr>
              <a:t>definir e dar forma aos conceitos básicos de um computador</a:t>
            </a:r>
            <a:r>
              <a:rPr lang="pt-BR" sz="2200" dirty="0">
                <a:solidFill>
                  <a:schemeClr val="tx1"/>
                </a:solidFill>
              </a:rPr>
              <a:t>: módulos de armazenamento (memória), unidade operadora (com 4 operações), entrada e saída de dados (cartões perfurados), </a:t>
            </a:r>
            <a:r>
              <a:rPr lang="pt-BR" sz="2200" dirty="0" smtClean="0">
                <a:solidFill>
                  <a:schemeClr val="tx1"/>
                </a:solidFill>
              </a:rPr>
              <a:t>sequência </a:t>
            </a:r>
            <a:r>
              <a:rPr lang="pt-BR" sz="2200" dirty="0">
                <a:solidFill>
                  <a:schemeClr val="tx1"/>
                </a:solidFill>
              </a:rPr>
              <a:t>de instruções (programa</a:t>
            </a:r>
            <a:r>
              <a:rPr lang="pt-BR" sz="2200" dirty="0" smtClean="0">
                <a:solidFill>
                  <a:schemeClr val="tx1"/>
                </a:solidFill>
              </a:rPr>
              <a:t>);</a:t>
            </a:r>
          </a:p>
          <a:p>
            <a:pPr lvl="1" algn="just">
              <a:spcBef>
                <a:spcPts val="1200"/>
              </a:spcBef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Máquina de propósito geral - </a:t>
            </a:r>
            <a:r>
              <a:rPr lang="pt-BR" sz="2400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criação de programas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Ada Augusta </a:t>
            </a:r>
            <a:r>
              <a:rPr lang="pt-BR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Lovelace</a:t>
            </a: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1"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20" y="931969"/>
            <a:ext cx="1224136" cy="15301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906146" y="2069562"/>
            <a:ext cx="2770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CMSS10"/>
              </a:rPr>
              <a:t>Pai do computador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050871" y="1466221"/>
            <a:ext cx="141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CMSS10"/>
              </a:rPr>
              <a:t>Babbage</a:t>
            </a:r>
            <a:endParaRPr lang="pt-BR" dirty="0"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27348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Máquina de </a:t>
            </a:r>
            <a:r>
              <a:rPr lang="pt-BR" sz="2600" b="1" u="sng" dirty="0" err="1" smtClean="0">
                <a:solidFill>
                  <a:schemeClr val="tx1"/>
                </a:solidFill>
              </a:rPr>
              <a:t>Hollerith</a:t>
            </a:r>
            <a:r>
              <a:rPr lang="pt-BR" sz="2600" b="1" u="sng" dirty="0" smtClean="0">
                <a:solidFill>
                  <a:schemeClr val="tx1"/>
                </a:solidFill>
              </a:rPr>
              <a:t> (1889):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Herman </a:t>
            </a:r>
            <a:r>
              <a:rPr lang="pt-BR" sz="2200" dirty="0" err="1">
                <a:solidFill>
                  <a:schemeClr val="tx1"/>
                </a:solidFill>
              </a:rPr>
              <a:t>Hellerith</a:t>
            </a:r>
            <a:r>
              <a:rPr lang="pt-BR" sz="2200" dirty="0">
                <a:solidFill>
                  <a:schemeClr val="tx1"/>
                </a:solidFill>
              </a:rPr>
              <a:t>, funcionário do Departamento de Recenseamento dos E.U.A, cria sua </a:t>
            </a:r>
            <a:r>
              <a:rPr lang="pt-BR" sz="2200" u="sng" dirty="0">
                <a:solidFill>
                  <a:schemeClr val="accent6">
                    <a:lumMod val="75000"/>
                  </a:schemeClr>
                </a:solidFill>
              </a:rPr>
              <a:t>máquina de perfurar cartões e máquina de tabular e ordenar, que revoluciona o processamento de dados</a:t>
            </a:r>
            <a:r>
              <a:rPr lang="pt-BR" sz="2200" u="sng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981" y="4063763"/>
            <a:ext cx="1895475" cy="24098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/>
          <a:srcRect l="4445" t="6889"/>
          <a:stretch/>
        </p:blipFill>
        <p:spPr>
          <a:xfrm>
            <a:off x="1187624" y="3895305"/>
            <a:ext cx="3528392" cy="25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ZERO (</a:t>
            </a:r>
            <a:r>
              <a:rPr lang="en-US" altLang="pt-BR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século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XVII)</a:t>
            </a:r>
            <a:endParaRPr lang="en-US" altLang="pt-BR" sz="28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pt-BR" sz="2600" b="1" u="sng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pt-BR" sz="2600" b="1" u="sng" dirty="0">
                <a:solidFill>
                  <a:schemeClr val="tx1"/>
                </a:solidFill>
              </a:rPr>
              <a:t>Máquina de </a:t>
            </a:r>
            <a:r>
              <a:rPr lang="pt-BR" sz="2600" b="1" u="sng" dirty="0" err="1" smtClean="0">
                <a:solidFill>
                  <a:schemeClr val="tx1"/>
                </a:solidFill>
              </a:rPr>
              <a:t>Hollerith</a:t>
            </a:r>
            <a:r>
              <a:rPr lang="pt-BR" sz="2600" b="1" u="sng" dirty="0" smtClean="0">
                <a:solidFill>
                  <a:schemeClr val="tx1"/>
                </a:solidFill>
              </a:rPr>
              <a:t> (1889):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processamento </a:t>
            </a:r>
            <a:r>
              <a:rPr lang="pt-BR" sz="2200" dirty="0">
                <a:solidFill>
                  <a:schemeClr val="tx1"/>
                </a:solidFill>
              </a:rPr>
              <a:t>dos dados do censo (tempo: 10 anos -&gt; 3 anos), baixou custos, aumentou qualidade e quantidade da </a:t>
            </a:r>
            <a:r>
              <a:rPr lang="pt-BR" sz="2200" dirty="0" smtClean="0">
                <a:solidFill>
                  <a:schemeClr val="tx1"/>
                </a:solidFill>
              </a:rPr>
              <a:t>informação</a:t>
            </a:r>
          </a:p>
          <a:p>
            <a:pPr lvl="1" algn="just">
              <a:spcBef>
                <a:spcPts val="12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tecnologia de cartões perfurados teve vasta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difusão (</a:t>
            </a:r>
            <a:r>
              <a:rPr lang="pt-BR" altLang="pt-BR" sz="2200" u="sng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Entrada, Saída de dados e Processamento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algn="just">
              <a:spcBef>
                <a:spcPts val="1200"/>
              </a:spcBef>
            </a:pP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criou uma empresa que deu origem a atual </a:t>
            </a:r>
            <a:r>
              <a:rPr lang="pt-BR" altLang="pt-BR" sz="22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</a:t>
            </a:r>
            <a:endParaRPr lang="en-US" altLang="pt-BR" sz="2200" b="1" u="sng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015" y="4903664"/>
            <a:ext cx="4537961" cy="15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124744"/>
            <a:ext cx="8000195" cy="47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4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pt-BR" altLang="pt-BR" sz="3200" dirty="0" smtClean="0">
                <a:solidFill>
                  <a:schemeClr val="tx1"/>
                </a:solidFill>
              </a:rPr>
              <a:t>Roteiro da Aula</a:t>
            </a: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427038" y="908720"/>
            <a:ext cx="8140700" cy="5616624"/>
          </a:xfrm>
        </p:spPr>
        <p:txBody>
          <a:bodyPr/>
          <a:lstStyle/>
          <a:p>
            <a:pPr marL="457200" indent="-4572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en-US" altLang="pt-BR" sz="3200" dirty="0" err="1" smtClean="0">
                <a:solidFill>
                  <a:schemeClr val="tx1"/>
                </a:solidFill>
              </a:rPr>
              <a:t>Introdução</a:t>
            </a:r>
            <a:endParaRPr lang="en-US" altLang="pt-BR" sz="3200" dirty="0" smtClean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en-US" altLang="pt-BR" sz="3200" dirty="0" err="1" smtClean="0">
                <a:solidFill>
                  <a:schemeClr val="tx1"/>
                </a:solidFill>
              </a:rPr>
              <a:t>Histórico</a:t>
            </a:r>
            <a:r>
              <a:rPr lang="en-US" altLang="pt-BR" sz="3200" dirty="0" smtClean="0">
                <a:solidFill>
                  <a:schemeClr val="tx1"/>
                </a:solidFill>
              </a:rPr>
              <a:t> do </a:t>
            </a:r>
            <a:r>
              <a:rPr lang="en-US" altLang="pt-BR" sz="3200" dirty="0" err="1" smtClean="0">
                <a:solidFill>
                  <a:schemeClr val="tx1"/>
                </a:solidFill>
              </a:rPr>
              <a:t>computador</a:t>
            </a:r>
            <a:endParaRPr lang="en-US" altLang="pt-BR" sz="3200" dirty="0" smtClean="0">
              <a:solidFill>
                <a:schemeClr val="tx1"/>
              </a:solidFill>
            </a:endParaRP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pt-BR" sz="2600" dirty="0" err="1" smtClean="0">
                <a:solidFill>
                  <a:schemeClr val="tx1"/>
                </a:solidFill>
              </a:rPr>
              <a:t>Precursores</a:t>
            </a:r>
            <a:endParaRPr lang="en-US" altLang="pt-BR" sz="2600" dirty="0" smtClean="0">
              <a:solidFill>
                <a:schemeClr val="tx1"/>
              </a:solidFill>
            </a:endParaRP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pt-BR" sz="2600" dirty="0" err="1" smtClean="0">
                <a:solidFill>
                  <a:schemeClr val="tx1"/>
                </a:solidFill>
              </a:rPr>
              <a:t>Geração</a:t>
            </a:r>
            <a:r>
              <a:rPr lang="en-US" altLang="pt-BR" sz="2600" dirty="0" smtClean="0">
                <a:solidFill>
                  <a:schemeClr val="tx1"/>
                </a:solidFill>
              </a:rPr>
              <a:t> zero - </a:t>
            </a:r>
            <a:r>
              <a:rPr lang="en-US" altLang="pt-BR" sz="2600" dirty="0" err="1" smtClean="0">
                <a:solidFill>
                  <a:schemeClr val="tx1"/>
                </a:solidFill>
              </a:rPr>
              <a:t>Mecânicos</a:t>
            </a:r>
            <a:r>
              <a:rPr lang="en-US" altLang="pt-BR" sz="2600" dirty="0" smtClean="0">
                <a:solidFill>
                  <a:schemeClr val="tx1"/>
                </a:solidFill>
              </a:rPr>
              <a:t>;</a:t>
            </a: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1ª </a:t>
            </a:r>
            <a:r>
              <a:rPr lang="pt-BR" altLang="pt-BR" sz="2600" dirty="0">
                <a:solidFill>
                  <a:schemeClr val="tx1"/>
                </a:solidFill>
              </a:rPr>
              <a:t>Geração - </a:t>
            </a:r>
            <a:r>
              <a:rPr lang="pt-BR" altLang="pt-BR" sz="2600" dirty="0" smtClean="0">
                <a:solidFill>
                  <a:schemeClr val="tx1"/>
                </a:solidFill>
              </a:rPr>
              <a:t>eletroeletrônicos;</a:t>
            </a:r>
            <a:endParaRPr lang="pt-BR" altLang="pt-BR" sz="2600" dirty="0">
              <a:solidFill>
                <a:schemeClr val="tx1"/>
              </a:solidFill>
            </a:endParaRP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2ª </a:t>
            </a:r>
            <a:r>
              <a:rPr lang="pt-BR" altLang="pt-BR" sz="2600" dirty="0">
                <a:solidFill>
                  <a:schemeClr val="tx1"/>
                </a:solidFill>
              </a:rPr>
              <a:t>Geração - transistores </a:t>
            </a:r>
            <a:r>
              <a:rPr lang="pt-BR" altLang="pt-BR" sz="2600" dirty="0" smtClean="0">
                <a:solidFill>
                  <a:schemeClr val="tx1"/>
                </a:solidFill>
              </a:rPr>
              <a:t>1947;</a:t>
            </a: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3ª </a:t>
            </a:r>
            <a:r>
              <a:rPr lang="pt-BR" altLang="pt-BR" sz="2600" dirty="0">
                <a:solidFill>
                  <a:schemeClr val="tx1"/>
                </a:solidFill>
              </a:rPr>
              <a:t>Geração - circuitos integrados </a:t>
            </a:r>
            <a:r>
              <a:rPr lang="pt-BR" altLang="pt-BR" sz="2600" dirty="0" smtClean="0">
                <a:solidFill>
                  <a:schemeClr val="tx1"/>
                </a:solidFill>
              </a:rPr>
              <a:t>1958;</a:t>
            </a: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4ª </a:t>
            </a:r>
            <a:r>
              <a:rPr lang="pt-BR" altLang="pt-BR" sz="2600" dirty="0">
                <a:solidFill>
                  <a:schemeClr val="tx1"/>
                </a:solidFill>
              </a:rPr>
              <a:t>Geração - microprocessadores </a:t>
            </a:r>
            <a:r>
              <a:rPr lang="pt-BR" altLang="pt-BR" sz="2600" dirty="0" smtClean="0">
                <a:solidFill>
                  <a:schemeClr val="tx1"/>
                </a:solidFill>
              </a:rPr>
              <a:t>1970;</a:t>
            </a: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5ª </a:t>
            </a:r>
            <a:r>
              <a:rPr lang="pt-BR" altLang="pt-BR" sz="2600" dirty="0">
                <a:solidFill>
                  <a:schemeClr val="tx1"/>
                </a:solidFill>
              </a:rPr>
              <a:t>Geração -</a:t>
            </a:r>
            <a:r>
              <a:rPr lang="pt-BR" altLang="pt-BR" sz="2600" dirty="0" smtClean="0">
                <a:solidFill>
                  <a:schemeClr val="tx1"/>
                </a:solidFill>
              </a:rPr>
              <a:t> multiprocessadores</a:t>
            </a:r>
            <a:r>
              <a:rPr lang="pt-BR" altLang="pt-BR" sz="2600" dirty="0">
                <a:solidFill>
                  <a:schemeClr val="tx1"/>
                </a:solidFill>
              </a:rPr>
              <a:t>;</a:t>
            </a:r>
            <a:endParaRPr lang="pt-BR" altLang="pt-BR" sz="2600" dirty="0" smtClean="0">
              <a:solidFill>
                <a:schemeClr val="tx1"/>
              </a:solidFill>
            </a:endParaRPr>
          </a:p>
          <a:p>
            <a:pPr marL="971550" lvl="1" indent="-571500"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altLang="pt-BR" sz="2600" dirty="0" smtClean="0">
                <a:solidFill>
                  <a:schemeClr val="tx1"/>
                </a:solidFill>
              </a:rPr>
              <a:t>O Futuro Quântico.</a:t>
            </a:r>
            <a:endParaRPr lang="pt-BR" altLang="pt-BR" sz="2600" dirty="0">
              <a:solidFill>
                <a:schemeClr val="tx1"/>
              </a:solidFill>
            </a:endParaRPr>
          </a:p>
          <a:p>
            <a:pPr marL="400050" lvl="1" indent="0" eaLnBrk="1" hangingPunct="1">
              <a:spcBef>
                <a:spcPts val="1200"/>
              </a:spcBef>
              <a:buNone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endParaRPr lang="pt-BR" altLang="pt-BR" sz="3200" dirty="0" smtClean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1200"/>
              </a:spcBef>
              <a:buNone/>
            </a:pPr>
            <a:endParaRPr lang="pt-BR" altLang="pt-BR" sz="32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endParaRPr lang="pt-BR" altLang="pt-BR" sz="32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Um grande número de projetos foram implementados, baseados na utilização de </a:t>
            </a:r>
            <a:r>
              <a:rPr lang="pt-BR" sz="2200" b="1" dirty="0">
                <a:solidFill>
                  <a:srgbClr val="FF0000"/>
                </a:solidFill>
              </a:rPr>
              <a:t>relés</a:t>
            </a:r>
            <a:r>
              <a:rPr lang="pt-BR" sz="2200" dirty="0">
                <a:solidFill>
                  <a:schemeClr val="tx1"/>
                </a:solidFill>
              </a:rPr>
              <a:t> e </a:t>
            </a:r>
            <a:r>
              <a:rPr lang="pt-BR" sz="2200" b="1" dirty="0">
                <a:solidFill>
                  <a:srgbClr val="FF0000"/>
                </a:solidFill>
              </a:rPr>
              <a:t>válvulas </a:t>
            </a:r>
            <a:r>
              <a:rPr lang="pt-BR" sz="2200" b="1" dirty="0" smtClean="0">
                <a:solidFill>
                  <a:srgbClr val="FF0000"/>
                </a:solidFill>
              </a:rPr>
              <a:t>eletrônicas</a:t>
            </a:r>
            <a:r>
              <a:rPr lang="pt-BR" sz="2200" dirty="0" smtClean="0">
                <a:solidFill>
                  <a:schemeClr val="tx1"/>
                </a:solidFill>
              </a:rPr>
              <a:t>;</a:t>
            </a: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Velocidade de milésimos de segundo e memória de </a:t>
            </a:r>
            <a:r>
              <a:rPr lang="pt-BR" sz="2200" dirty="0" smtClean="0">
                <a:solidFill>
                  <a:schemeClr val="tx1"/>
                </a:solidFill>
              </a:rPr>
              <a:t>2K.</a:t>
            </a: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564904"/>
            <a:ext cx="1762125" cy="15525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564904"/>
            <a:ext cx="1771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en-US" altLang="pt-BR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Relê</a:t>
            </a: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chave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elétrica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receber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sinal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elétrico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energizado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de </a:t>
            </a:r>
            <a:r>
              <a:rPr lang="en-US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eletroímas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576000" algn="just" eaLnBrk="1" hangingPunct="1">
              <a:spcBef>
                <a:spcPts val="0"/>
              </a:spcBef>
            </a:pPr>
            <a:r>
              <a:rPr lang="pt-BR" sz="2800" dirty="0" smtClean="0">
                <a:solidFill>
                  <a:schemeClr val="tx1"/>
                </a:solidFill>
              </a:rPr>
              <a:t>Grandes </a:t>
            </a:r>
            <a:r>
              <a:rPr lang="pt-BR" sz="2800" dirty="0">
                <a:solidFill>
                  <a:schemeClr val="tx1"/>
                </a:solidFill>
              </a:rPr>
              <a:t>e lentos</a:t>
            </a: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l="2951" t="2698" r="3005" b="3078"/>
          <a:stretch/>
        </p:blipFill>
        <p:spPr>
          <a:xfrm>
            <a:off x="5084682" y="3103464"/>
            <a:ext cx="3600400" cy="33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en-US" altLang="pt-BR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Válvulas</a:t>
            </a: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pt-BR" altLang="pt-B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uncionam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chaves e amplificam 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elétricos.</a:t>
            </a: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6000" algn="just" eaLnBrk="1" hangingPunct="1">
              <a:spcBef>
                <a:spcPts val="0"/>
              </a:spcBef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Menores e mais rápidas (pequena duração).</a:t>
            </a:r>
            <a:endParaRPr lang="en-US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356992"/>
            <a:ext cx="3600400" cy="26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algn="just">
              <a:spcBef>
                <a:spcPts val="1200"/>
              </a:spcBef>
            </a:pPr>
            <a:r>
              <a:rPr lang="pt-BR" sz="2200" b="1" dirty="0">
                <a:solidFill>
                  <a:schemeClr val="tx1"/>
                </a:solidFill>
              </a:rPr>
              <a:t>Em relação às máquinas mecânicas, </a:t>
            </a:r>
            <a:r>
              <a:rPr lang="pt-BR" sz="2200" b="1" dirty="0" smtClean="0">
                <a:solidFill>
                  <a:schemeClr val="tx1"/>
                </a:solidFill>
              </a:rPr>
              <a:t>VATAGENS:</a:t>
            </a:r>
            <a:endParaRPr lang="pt-BR" sz="2200" b="1" dirty="0">
              <a:solidFill>
                <a:schemeClr val="tx1"/>
              </a:solidFill>
            </a:endParaRPr>
          </a:p>
          <a:p>
            <a:pPr lvl="1" algn="just">
              <a:spcBef>
                <a:spcPts val="0"/>
              </a:spcBef>
            </a:pP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2200" dirty="0">
                <a:solidFill>
                  <a:schemeClr val="tx1"/>
                </a:solidFill>
              </a:rPr>
              <a:t>M</a:t>
            </a:r>
            <a:r>
              <a:rPr lang="pt-BR" sz="2200" dirty="0" smtClean="0">
                <a:solidFill>
                  <a:schemeClr val="tx1"/>
                </a:solidFill>
              </a:rPr>
              <a:t>aior </a:t>
            </a:r>
            <a:r>
              <a:rPr lang="pt-BR" sz="2200" dirty="0">
                <a:solidFill>
                  <a:schemeClr val="tx1"/>
                </a:solidFill>
              </a:rPr>
              <a:t>velocidade e capacidade de processamento contínuo;</a:t>
            </a:r>
          </a:p>
          <a:p>
            <a:pPr lvl="1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 Poucos erros de cálculo;</a:t>
            </a:r>
          </a:p>
          <a:p>
            <a:pPr lvl="1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Pequeno tempo de manutenção; </a:t>
            </a:r>
            <a:endParaRPr lang="pt-BR" sz="2200" dirty="0" smtClean="0">
              <a:solidFill>
                <a:schemeClr val="tx1"/>
              </a:solidFill>
            </a:endParaRPr>
          </a:p>
          <a:p>
            <a:pPr marL="342000" lvl="1" indent="-342000" algn="just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pt-BR" sz="2200" b="1" dirty="0" smtClean="0">
                <a:solidFill>
                  <a:schemeClr val="tx1"/>
                </a:solidFill>
                <a:ea typeface="+mn-ea"/>
                <a:cs typeface="+mn-cs"/>
              </a:rPr>
              <a:t>PROBLEMAS ASSOCIADOS:</a:t>
            </a:r>
            <a:endParaRPr lang="pt-BR" sz="2200" b="1" dirty="0">
              <a:solidFill>
                <a:schemeClr val="tx1"/>
              </a:solidFill>
              <a:ea typeface="+mn-ea"/>
              <a:cs typeface="+mn-cs"/>
            </a:endParaRP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Quebravam </a:t>
            </a:r>
            <a:r>
              <a:rPr lang="pt-BR" sz="2200" dirty="0">
                <a:solidFill>
                  <a:schemeClr val="tx1"/>
                </a:solidFill>
              </a:rPr>
              <a:t>após não muitas horas de </a:t>
            </a:r>
            <a:r>
              <a:rPr lang="pt-BR" sz="2200" dirty="0" smtClean="0">
                <a:solidFill>
                  <a:schemeClr val="tx1"/>
                </a:solidFill>
              </a:rPr>
              <a:t>uso;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Tinham custo </a:t>
            </a:r>
            <a:r>
              <a:rPr lang="pt-BR" sz="2200" dirty="0">
                <a:solidFill>
                  <a:schemeClr val="tx1"/>
                </a:solidFill>
              </a:rPr>
              <a:t>elevado, pouca confiabilidade e usavam quilômetros de </a:t>
            </a:r>
            <a:r>
              <a:rPr lang="pt-BR" sz="2200" dirty="0" smtClean="0">
                <a:solidFill>
                  <a:schemeClr val="tx1"/>
                </a:solidFill>
              </a:rPr>
              <a:t>fios;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C</a:t>
            </a:r>
            <a:r>
              <a:rPr lang="pt-BR" sz="2200" dirty="0" smtClean="0">
                <a:solidFill>
                  <a:schemeClr val="tx1"/>
                </a:solidFill>
              </a:rPr>
              <a:t>onsumiam </a:t>
            </a:r>
            <a:r>
              <a:rPr lang="pt-BR" sz="2200" dirty="0">
                <a:solidFill>
                  <a:schemeClr val="tx1"/>
                </a:solidFill>
              </a:rPr>
              <a:t>uma elevada quantidade de energia e precisam de um grande sistema de ar condicionado para dissipar o calor produzido pelas </a:t>
            </a:r>
            <a:r>
              <a:rPr lang="pt-BR" sz="2200" dirty="0" smtClean="0">
                <a:solidFill>
                  <a:schemeClr val="tx1"/>
                </a:solidFill>
              </a:rPr>
              <a:t>válvulas.</a:t>
            </a:r>
            <a:endParaRPr lang="pt-BR" sz="2200" dirty="0">
              <a:solidFill>
                <a:schemeClr val="tx1"/>
              </a:solidFill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pt-BR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7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 algn="just"/>
            <a:r>
              <a:rPr lang="pt-BR" sz="2600" dirty="0" smtClean="0">
                <a:solidFill>
                  <a:schemeClr val="tx1"/>
                </a:solidFill>
              </a:rPr>
              <a:t>Essa geração é conhecida como a era dos gigantes (Computadores ocupavam uma sala inteira);</a:t>
            </a:r>
          </a:p>
          <a:p>
            <a:pPr lvl="1" algn="just"/>
            <a:r>
              <a:rPr lang="pt-BR" sz="2600" dirty="0" smtClean="0">
                <a:solidFill>
                  <a:schemeClr val="tx1"/>
                </a:solidFill>
              </a:rPr>
              <a:t>Eles não contavam com uma linguagem padrão;</a:t>
            </a: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Novas funções: Reprogramar todo o computador;</a:t>
            </a:r>
          </a:p>
          <a:p>
            <a:pPr lvl="2" algn="just"/>
            <a:r>
              <a:rPr lang="pt-BR" sz="2600" dirty="0" smtClean="0">
                <a:solidFill>
                  <a:srgbClr val="FF0000"/>
                </a:solidFill>
              </a:rPr>
              <a:t>8 Válvulas – 8 </a:t>
            </a:r>
            <a:r>
              <a:rPr lang="pt-BR" sz="2600" dirty="0" smtClean="0">
                <a:solidFill>
                  <a:srgbClr val="FF0000"/>
                </a:solidFill>
              </a:rPr>
              <a:t>bits (informação);</a:t>
            </a:r>
            <a:endParaRPr lang="pt-BR" sz="2600" dirty="0" smtClean="0">
              <a:solidFill>
                <a:srgbClr val="FF0000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Mais de um circuito por problema.</a:t>
            </a:r>
          </a:p>
          <a:p>
            <a:pPr lvl="1" algn="just"/>
            <a:r>
              <a:rPr lang="pt-BR" sz="2600" dirty="0" err="1" smtClean="0">
                <a:solidFill>
                  <a:schemeClr val="tx1"/>
                </a:solidFill>
              </a:rPr>
              <a:t>Super</a:t>
            </a:r>
            <a:r>
              <a:rPr lang="pt-BR" sz="2600" dirty="0" smtClean="0">
                <a:solidFill>
                  <a:schemeClr val="tx1"/>
                </a:solidFill>
              </a:rPr>
              <a:t> aquecimento.</a:t>
            </a: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Utilização de grandes válvulas </a:t>
            </a:r>
            <a:r>
              <a:rPr lang="pt-BR" sz="2600" dirty="0" smtClean="0">
                <a:solidFill>
                  <a:schemeClr val="tx1"/>
                </a:solidFill>
              </a:rPr>
              <a:t>elétricas</a:t>
            </a:r>
            <a:r>
              <a:rPr lang="pt-BR" sz="2600" dirty="0">
                <a:solidFill>
                  <a:schemeClr val="tx1"/>
                </a:solidFill>
              </a:rPr>
              <a:t>;</a:t>
            </a:r>
            <a:endParaRPr lang="pt-BR" sz="2600" dirty="0" smtClean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Queima de válvulas: Confiança?</a:t>
            </a:r>
            <a:endParaRPr lang="pt-BR" sz="2600" dirty="0" smtClean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 smtClean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9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MARK I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Criado durante a II Guerra Mundial, era considerado uma calculadora eletromecânica muito grande e o </a:t>
            </a:r>
            <a:r>
              <a:rPr lang="pt-BR" sz="2600" b="1" u="sng" dirty="0">
                <a:solidFill>
                  <a:schemeClr val="tx1"/>
                </a:solidFill>
              </a:rPr>
              <a:t>primeiro projeto de </a:t>
            </a:r>
            <a:r>
              <a:rPr lang="pt-BR" sz="2600" b="1" u="sng" dirty="0" smtClean="0">
                <a:solidFill>
                  <a:schemeClr val="tx1"/>
                </a:solidFill>
              </a:rPr>
              <a:t>computador</a:t>
            </a:r>
            <a:r>
              <a:rPr lang="pt-BR" sz="2600" dirty="0">
                <a:solidFill>
                  <a:schemeClr val="tx1"/>
                </a:solidFill>
              </a:rPr>
              <a:t>.</a:t>
            </a:r>
            <a:endParaRPr lang="pt-BR" sz="2600" dirty="0" smtClean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99094"/>
            <a:ext cx="4099190" cy="32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COLOSSUS x </a:t>
            </a:r>
            <a:r>
              <a:rPr lang="pt-BR" sz="2600" u="sng" dirty="0" smtClean="0">
                <a:solidFill>
                  <a:schemeClr val="tx1"/>
                </a:solidFill>
              </a:rPr>
              <a:t>ENIGMA</a:t>
            </a:r>
            <a:endParaRPr lang="pt-BR" sz="2600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Desenvolvido em 1943 durante a II Guerra </a:t>
            </a:r>
            <a:r>
              <a:rPr lang="pt-BR" sz="2600" dirty="0" smtClean="0">
                <a:solidFill>
                  <a:schemeClr val="tx1"/>
                </a:solidFill>
              </a:rPr>
              <a:t>Mundial;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Máquina criada por Turing para decifrar os códigos secretos alemães</a:t>
            </a:r>
            <a:r>
              <a:rPr lang="pt-BR" sz="2600" dirty="0" smtClean="0">
                <a:solidFill>
                  <a:schemeClr val="tx1"/>
                </a:solidFill>
              </a:rPr>
              <a:t>;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Finalidade: </a:t>
            </a:r>
            <a:r>
              <a:rPr lang="pt-BR" sz="2600" dirty="0" err="1">
                <a:solidFill>
                  <a:schemeClr val="tx1"/>
                </a:solidFill>
              </a:rPr>
              <a:t>criptoanálise</a:t>
            </a:r>
            <a:r>
              <a:rPr lang="pt-BR" sz="2600" dirty="0">
                <a:solidFill>
                  <a:schemeClr val="tx1"/>
                </a:solidFill>
              </a:rPr>
              <a:t> de códigos ultrassecretos utilizados pelos nazistas</a:t>
            </a:r>
          </a:p>
          <a:p>
            <a:pPr lvl="2"/>
            <a:r>
              <a:rPr lang="pt-BR" sz="2600" dirty="0" smtClean="0">
                <a:solidFill>
                  <a:schemeClr val="tx1"/>
                </a:solidFill>
              </a:rPr>
              <a:t>Possuía </a:t>
            </a:r>
            <a:r>
              <a:rPr lang="pt-BR" sz="2600" dirty="0" smtClean="0">
                <a:solidFill>
                  <a:schemeClr val="tx1"/>
                </a:solidFill>
              </a:rPr>
              <a:t>2.000</a:t>
            </a:r>
            <a:r>
              <a:rPr lang="pt-BR" sz="2600" dirty="0" smtClean="0">
                <a:solidFill>
                  <a:schemeClr val="tx1"/>
                </a:solidFill>
              </a:rPr>
              <a:t> válvulas;</a:t>
            </a: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Alan </a:t>
            </a:r>
            <a:r>
              <a:rPr lang="pt-BR" sz="2600" dirty="0" err="1" smtClean="0">
                <a:solidFill>
                  <a:schemeClr val="tx1"/>
                </a:solidFill>
              </a:rPr>
              <a:t>Turin</a:t>
            </a:r>
            <a:r>
              <a:rPr lang="pt-BR" sz="2600" dirty="0" smtClean="0">
                <a:solidFill>
                  <a:schemeClr val="tx1"/>
                </a:solidFill>
              </a:rPr>
              <a:t>: reverenciado como pai da computação.</a:t>
            </a:r>
            <a:endParaRPr lang="pt-BR" sz="26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ENIAC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Desenvolvido em 1943 durante a II Guerra </a:t>
            </a:r>
            <a:r>
              <a:rPr lang="pt-BR" sz="2600" dirty="0" smtClean="0">
                <a:solidFill>
                  <a:schemeClr val="tx1"/>
                </a:solidFill>
              </a:rPr>
              <a:t>Mundial;</a:t>
            </a:r>
            <a:endParaRPr lang="pt-BR" sz="2600" dirty="0">
              <a:solidFill>
                <a:schemeClr val="tx1"/>
              </a:solidFill>
            </a:endParaRP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Conseguia realizar 5000 operações por </a:t>
            </a:r>
            <a:r>
              <a:rPr lang="pt-BR" sz="2600" dirty="0" smtClean="0">
                <a:solidFill>
                  <a:schemeClr val="tx1"/>
                </a:solidFill>
              </a:rPr>
              <a:t>segundo;</a:t>
            </a:r>
            <a:endParaRPr lang="pt-BR" sz="2600" dirty="0">
              <a:solidFill>
                <a:schemeClr val="tx1"/>
              </a:solidFill>
            </a:endParaRP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Finalidade: Realizar cálculos balísticos</a:t>
            </a: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Possuía 17468 </a:t>
            </a:r>
            <a:r>
              <a:rPr lang="pt-BR" sz="2600" dirty="0" smtClean="0">
                <a:solidFill>
                  <a:schemeClr val="tx1"/>
                </a:solidFill>
              </a:rPr>
              <a:t>válvulas. Tem. </a:t>
            </a:r>
            <a:r>
              <a:rPr lang="pt-BR" sz="2600" dirty="0" err="1" smtClean="0">
                <a:solidFill>
                  <a:schemeClr val="tx1"/>
                </a:solidFill>
              </a:rPr>
              <a:t>Amb</a:t>
            </a:r>
            <a:r>
              <a:rPr lang="pt-BR" sz="2600" dirty="0" smtClean="0">
                <a:solidFill>
                  <a:schemeClr val="tx1"/>
                </a:solidFill>
              </a:rPr>
              <a:t>. </a:t>
            </a:r>
            <a:r>
              <a:rPr lang="pt-BR" sz="2600" dirty="0" err="1" smtClean="0">
                <a:solidFill>
                  <a:schemeClr val="tx1"/>
                </a:solidFill>
              </a:rPr>
              <a:t>Apr</a:t>
            </a:r>
            <a:r>
              <a:rPr lang="pt-BR" sz="2600" dirty="0" smtClean="0">
                <a:solidFill>
                  <a:schemeClr val="tx1"/>
                </a:solidFill>
              </a:rPr>
              <a:t>. 60º;</a:t>
            </a:r>
            <a:endParaRPr lang="pt-BR" sz="2600" dirty="0">
              <a:solidFill>
                <a:schemeClr val="tx1"/>
              </a:solidFill>
            </a:endParaRP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Cálculos que demoravam 12 </a:t>
            </a:r>
            <a:r>
              <a:rPr lang="pt-BR" sz="2600" dirty="0" smtClean="0">
                <a:solidFill>
                  <a:schemeClr val="tx1"/>
                </a:solidFill>
              </a:rPr>
              <a:t>horas feitos </a:t>
            </a:r>
            <a:r>
              <a:rPr lang="pt-BR" sz="2600" dirty="0">
                <a:solidFill>
                  <a:schemeClr val="tx1"/>
                </a:solidFill>
              </a:rPr>
              <a:t>em uma calculadora simples, o ENIAC levava 30 segundos </a:t>
            </a:r>
            <a:r>
              <a:rPr lang="pt-BR" sz="2600" dirty="0" smtClean="0">
                <a:solidFill>
                  <a:schemeClr val="tx1"/>
                </a:solidFill>
              </a:rPr>
              <a:t>calculando;</a:t>
            </a:r>
          </a:p>
          <a:p>
            <a:pPr lvl="2"/>
            <a:r>
              <a:rPr lang="pt-BR" sz="2400" b="1" dirty="0">
                <a:solidFill>
                  <a:srgbClr val="FF0000"/>
                </a:solidFill>
              </a:rPr>
              <a:t>John von Neumann </a:t>
            </a:r>
            <a:r>
              <a:rPr lang="pt-BR" sz="2400" dirty="0">
                <a:solidFill>
                  <a:schemeClr val="tx1"/>
                </a:solidFill>
              </a:rPr>
              <a:t>participou do projeto.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82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ENIAC</a:t>
            </a:r>
            <a:endParaRPr lang="pt-BR" sz="2600" b="1" u="sng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844824"/>
            <a:ext cx="6192688" cy="46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ENIAC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70" y="3717032"/>
            <a:ext cx="3433460" cy="2740691"/>
          </a:xfrm>
          <a:prstGeom prst="rect">
            <a:avLst/>
          </a:prstGeom>
        </p:spPr>
      </p:pic>
      <p:pic>
        <p:nvPicPr>
          <p:cNvPr id="5" name="Imagem 4" descr="ENIAC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628800"/>
            <a:ext cx="4522102" cy="345638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220072" y="2420888"/>
            <a:ext cx="172034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pt-BR" sz="2600" b="1" u="sng" dirty="0"/>
              <a:t>ENIAC</a:t>
            </a:r>
          </a:p>
        </p:txBody>
      </p:sp>
    </p:spTree>
    <p:extLst>
      <p:ext uri="{BB962C8B-B14F-4D97-AF65-F5344CB8AC3E}">
        <p14:creationId xmlns:p14="http://schemas.microsoft.com/office/powerpoint/2010/main" val="23435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 smtClean="0">
                <a:solidFill>
                  <a:schemeClr val="tx1"/>
                </a:solidFill>
              </a:rPr>
              <a:t>1. </a:t>
            </a:r>
            <a:r>
              <a:rPr lang="en-US" altLang="pt-BR" sz="3200" dirty="0" err="1" smtClean="0">
                <a:solidFill>
                  <a:schemeClr val="tx1"/>
                </a:solidFill>
              </a:rPr>
              <a:t>Introdução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altLang="pt-BR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é? 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quina 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manipula dados a partir de uma </a:t>
            </a:r>
            <a:r>
              <a:rPr lang="pt-BR" altLang="pt-B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de instruções.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altLang="pt-BR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instrumento que age como prolongamento do homem, tanto de forma individual como coletiva.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</a:rPr>
              <a:t>Por que </a:t>
            </a:r>
            <a:r>
              <a:rPr lang="pt-BR" sz="2400" b="1" dirty="0" smtClean="0">
                <a:solidFill>
                  <a:schemeClr val="tx1"/>
                </a:solidFill>
              </a:rPr>
              <a:t>surgiu? 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sz="2400" dirty="0" smtClean="0">
                <a:solidFill>
                  <a:schemeClr val="tx1"/>
                </a:solidFill>
              </a:rPr>
              <a:t>Pela </a:t>
            </a:r>
            <a:r>
              <a:rPr lang="pt-BR" sz="2400" dirty="0">
                <a:solidFill>
                  <a:schemeClr val="tx1"/>
                </a:solidFill>
              </a:rPr>
              <a:t>necessidade da nossa sociedade em processar informações de </a:t>
            </a:r>
            <a:r>
              <a:rPr lang="pt-BR" sz="2400" dirty="0" smtClean="0">
                <a:solidFill>
                  <a:schemeClr val="tx1"/>
                </a:solidFill>
              </a:rPr>
              <a:t>forma </a:t>
            </a:r>
            <a:r>
              <a:rPr lang="pt-BR" sz="2400" dirty="0">
                <a:solidFill>
                  <a:schemeClr val="tx1"/>
                </a:solidFill>
              </a:rPr>
              <a:t>cada vez mais rápida e </a:t>
            </a:r>
            <a:r>
              <a:rPr lang="pt-BR" sz="2400" dirty="0" smtClean="0">
                <a:solidFill>
                  <a:schemeClr val="tx1"/>
                </a:solidFill>
              </a:rPr>
              <a:t>precisa.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sz="2400" b="1" dirty="0" smtClean="0">
                <a:solidFill>
                  <a:schemeClr val="tx1"/>
                </a:solidFill>
              </a:rPr>
              <a:t>O que representa? 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r>
              <a:rPr lang="pt-BR" sz="2400" dirty="0" smtClean="0">
                <a:solidFill>
                  <a:schemeClr val="tx1"/>
                </a:solidFill>
              </a:rPr>
              <a:t>Representa </a:t>
            </a:r>
            <a:r>
              <a:rPr lang="pt-BR" sz="2400" dirty="0">
                <a:solidFill>
                  <a:schemeClr val="tx1"/>
                </a:solidFill>
              </a:rPr>
              <a:t>o poder pelo controle de informação que permite uma capacidade de precisão.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29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 smtClean="0">
                <a:solidFill>
                  <a:schemeClr val="tx1"/>
                </a:solidFill>
              </a:rPr>
              <a:t>ENIAC</a:t>
            </a:r>
            <a:endParaRPr lang="pt-BR" sz="2600" b="1" u="sng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endParaRPr lang="pt-BR" sz="26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204864"/>
            <a:ext cx="7710218" cy="237626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851920" y="2780928"/>
            <a:ext cx="25202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21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>
                <a:solidFill>
                  <a:schemeClr val="tx1"/>
                </a:solidFill>
              </a:rPr>
              <a:t>John Von </a:t>
            </a:r>
            <a:r>
              <a:rPr lang="pt-BR" sz="2600" b="1" u="sng" dirty="0" err="1">
                <a:solidFill>
                  <a:schemeClr val="tx1"/>
                </a:solidFill>
              </a:rPr>
              <a:t>Neuman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Introduziu </a:t>
            </a:r>
            <a:r>
              <a:rPr lang="pt-BR" sz="2600" dirty="0">
                <a:solidFill>
                  <a:schemeClr val="tx1"/>
                </a:solidFill>
              </a:rPr>
              <a:t>o conceito </a:t>
            </a:r>
            <a:r>
              <a:rPr lang="pt-BR" sz="2600" dirty="0" smtClean="0">
                <a:solidFill>
                  <a:schemeClr val="tx1"/>
                </a:solidFill>
              </a:rPr>
              <a:t>de </a:t>
            </a:r>
            <a:r>
              <a:rPr lang="pt-BR" sz="2600" dirty="0" smtClean="0">
                <a:solidFill>
                  <a:srgbClr val="FF0000"/>
                </a:solidFill>
              </a:rPr>
              <a:t>programa </a:t>
            </a:r>
            <a:r>
              <a:rPr lang="pt-BR" sz="2600" dirty="0">
                <a:solidFill>
                  <a:srgbClr val="FF0000"/>
                </a:solidFill>
              </a:rPr>
              <a:t>armazenado </a:t>
            </a:r>
            <a:r>
              <a:rPr lang="pt-BR" sz="2600" dirty="0">
                <a:solidFill>
                  <a:schemeClr val="tx1"/>
                </a:solidFill>
              </a:rPr>
              <a:t>e uma arquitetura que influencia </a:t>
            </a:r>
            <a:r>
              <a:rPr lang="pt-BR" sz="2600" dirty="0" smtClean="0">
                <a:solidFill>
                  <a:schemeClr val="tx1"/>
                </a:solidFill>
              </a:rPr>
              <a:t>os computadores </a:t>
            </a:r>
            <a:r>
              <a:rPr lang="pt-BR" sz="2600" dirty="0">
                <a:solidFill>
                  <a:schemeClr val="tx1"/>
                </a:solidFill>
              </a:rPr>
              <a:t>até </a:t>
            </a:r>
            <a:r>
              <a:rPr lang="pt-BR" sz="2600" dirty="0" smtClean="0">
                <a:solidFill>
                  <a:schemeClr val="tx1"/>
                </a:solidFill>
              </a:rPr>
              <a:t>hoje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O IAS iniciou em 1946 e concluído em 1952</a:t>
            </a:r>
            <a:r>
              <a:rPr lang="pt-BR" sz="2600" dirty="0" smtClean="0">
                <a:solidFill>
                  <a:schemeClr val="tx1"/>
                </a:solidFill>
              </a:rPr>
              <a:t>.</a:t>
            </a:r>
          </a:p>
          <a:p>
            <a:pPr lvl="3" algn="just"/>
            <a:r>
              <a:rPr lang="pt-BR" sz="2600" dirty="0">
                <a:solidFill>
                  <a:schemeClr val="tx1"/>
                </a:solidFill>
              </a:rPr>
              <a:t>Memória principal;</a:t>
            </a:r>
          </a:p>
          <a:p>
            <a:pPr lvl="3" algn="just"/>
            <a:r>
              <a:rPr lang="pt-BR" sz="2600" dirty="0">
                <a:solidFill>
                  <a:schemeClr val="tx1"/>
                </a:solidFill>
              </a:rPr>
              <a:t>ULA;</a:t>
            </a:r>
          </a:p>
          <a:p>
            <a:pPr lvl="3" algn="just"/>
            <a:r>
              <a:rPr lang="pt-BR" sz="2600" dirty="0">
                <a:solidFill>
                  <a:schemeClr val="tx1"/>
                </a:solidFill>
              </a:rPr>
              <a:t>Unidade de controle;</a:t>
            </a:r>
          </a:p>
          <a:p>
            <a:pPr lvl="3" algn="just"/>
            <a:r>
              <a:rPr lang="pt-BR" sz="2600" dirty="0">
                <a:solidFill>
                  <a:schemeClr val="tx1"/>
                </a:solidFill>
              </a:rPr>
              <a:t>Equipamento de </a:t>
            </a:r>
            <a:r>
              <a:rPr lang="pt-BR" sz="2600" dirty="0" smtClean="0">
                <a:solidFill>
                  <a:schemeClr val="tx1"/>
                </a:solidFill>
              </a:rPr>
              <a:t>I/O.</a:t>
            </a: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861048"/>
            <a:ext cx="257403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6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>
              <a:spcBef>
                <a:spcPts val="1200"/>
              </a:spcBef>
            </a:pPr>
            <a:r>
              <a:rPr lang="pt-BR" sz="25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Estrutura da máquina de von </a:t>
            </a:r>
            <a:r>
              <a:rPr lang="pt-BR" sz="2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Neumann</a:t>
            </a:r>
            <a:endParaRPr lang="pt-BR" sz="25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64" y="1916832"/>
            <a:ext cx="6697663" cy="44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76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>
              <a:spcBef>
                <a:spcPts val="1200"/>
              </a:spcBef>
            </a:pPr>
            <a:r>
              <a:rPr lang="pt-BR" sz="2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IAS - Detalhes</a:t>
            </a:r>
            <a:endParaRPr lang="pt-BR" sz="25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1000 “palavras” de 40 </a:t>
            </a:r>
            <a:r>
              <a:rPr lang="pt-BR" sz="2600" dirty="0" smtClean="0">
                <a:solidFill>
                  <a:schemeClr val="tx1"/>
                </a:solidFill>
              </a:rPr>
              <a:t>bits: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Número </a:t>
            </a:r>
            <a:r>
              <a:rPr lang="pt-BR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binário;</a:t>
            </a:r>
            <a:endParaRPr lang="pt-BR" sz="2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2 instruções de 20 bits.</a:t>
            </a:r>
            <a:endParaRPr lang="pt-BR" sz="2200" dirty="0" smtClean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11" y="3212976"/>
            <a:ext cx="7379177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64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>
              <a:spcBef>
                <a:spcPts val="1200"/>
              </a:spcBef>
            </a:pPr>
            <a:r>
              <a:rPr lang="pt-BR" sz="2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IAS - Detalhes</a:t>
            </a:r>
            <a:endParaRPr lang="pt-BR" sz="25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908720"/>
            <a:ext cx="8283549" cy="55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3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>
              <a:spcBef>
                <a:spcPts val="1200"/>
              </a:spcBef>
            </a:pPr>
            <a:r>
              <a:rPr lang="pt-BR" sz="2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IAS – Detalhes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Conjunto de registradores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Registrador de buffer de memória (MBR).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Registrador de endereço de memória (MAR). 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Registrador de instrução (IR).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Registrador de buffer de instrução (IBR).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Contador de programa (PC).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Acumulador (AC).</a:t>
            </a:r>
          </a:p>
          <a:p>
            <a:pPr lvl="3" algn="just">
              <a:spcBef>
                <a:spcPts val="0"/>
              </a:spcBef>
            </a:pPr>
            <a:r>
              <a:rPr lang="pt-BR" sz="2200" dirty="0">
                <a:solidFill>
                  <a:schemeClr val="tx1"/>
                </a:solidFill>
              </a:rPr>
              <a:t>Quociente de multiplicador (MQ).</a:t>
            </a:r>
          </a:p>
          <a:p>
            <a:pPr lvl="1">
              <a:spcBef>
                <a:spcPts val="1200"/>
              </a:spcBef>
            </a:pPr>
            <a:endParaRPr lang="pt-BR" sz="2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0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>
              <a:spcBef>
                <a:spcPts val="1200"/>
              </a:spcBef>
            </a:pPr>
            <a:endParaRPr lang="pt-BR" sz="2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13714" r="13500" b="7431"/>
          <a:stretch/>
        </p:blipFill>
        <p:spPr bwMode="auto">
          <a:xfrm>
            <a:off x="1691680" y="1484784"/>
            <a:ext cx="5904656" cy="496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8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>
              <a:spcBef>
                <a:spcPts val="1200"/>
              </a:spcBef>
            </a:pPr>
            <a:endParaRPr lang="pt-BR" sz="2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8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9" y="913033"/>
            <a:ext cx="8423394" cy="571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60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>
                <a:solidFill>
                  <a:schemeClr val="tx1"/>
                </a:solidFill>
              </a:rPr>
              <a:t>John Von </a:t>
            </a:r>
            <a:r>
              <a:rPr lang="pt-BR" sz="2600" b="1" u="sng" dirty="0" err="1" smtClean="0">
                <a:solidFill>
                  <a:schemeClr val="tx1"/>
                </a:solidFill>
              </a:rPr>
              <a:t>Neuman</a:t>
            </a:r>
            <a:r>
              <a:rPr lang="pt-BR" sz="2600" b="1" u="sng" dirty="0" smtClean="0">
                <a:solidFill>
                  <a:schemeClr val="tx1"/>
                </a:solidFill>
              </a:rPr>
              <a:t> (Resumo)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Introduziu </a:t>
            </a:r>
            <a:r>
              <a:rPr lang="pt-BR" sz="2600" dirty="0">
                <a:solidFill>
                  <a:schemeClr val="tx1"/>
                </a:solidFill>
              </a:rPr>
              <a:t>o conceito </a:t>
            </a:r>
            <a:r>
              <a:rPr lang="pt-BR" sz="2600" dirty="0" smtClean="0">
                <a:solidFill>
                  <a:schemeClr val="tx1"/>
                </a:solidFill>
              </a:rPr>
              <a:t>de </a:t>
            </a:r>
            <a:r>
              <a:rPr lang="pt-BR" sz="2600" dirty="0" smtClean="0">
                <a:solidFill>
                  <a:srgbClr val="FF0000"/>
                </a:solidFill>
              </a:rPr>
              <a:t>programa </a:t>
            </a:r>
            <a:r>
              <a:rPr lang="pt-BR" sz="2600" dirty="0">
                <a:solidFill>
                  <a:srgbClr val="FF0000"/>
                </a:solidFill>
              </a:rPr>
              <a:t>armazenado </a:t>
            </a:r>
            <a:r>
              <a:rPr lang="pt-BR" sz="2600" dirty="0">
                <a:solidFill>
                  <a:schemeClr val="tx1"/>
                </a:solidFill>
              </a:rPr>
              <a:t>e uma arquitetura que influencia </a:t>
            </a:r>
            <a:r>
              <a:rPr lang="pt-BR" sz="2600" dirty="0" smtClean="0">
                <a:solidFill>
                  <a:schemeClr val="tx1"/>
                </a:solidFill>
              </a:rPr>
              <a:t>os computadores </a:t>
            </a:r>
            <a:r>
              <a:rPr lang="pt-BR" sz="2600" dirty="0">
                <a:solidFill>
                  <a:schemeClr val="tx1"/>
                </a:solidFill>
              </a:rPr>
              <a:t>até </a:t>
            </a:r>
            <a:r>
              <a:rPr lang="pt-BR" sz="2600" dirty="0" smtClean="0">
                <a:solidFill>
                  <a:schemeClr val="tx1"/>
                </a:solidFill>
              </a:rPr>
              <a:t>hoje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F</a:t>
            </a:r>
            <a:r>
              <a:rPr lang="pt-BR" sz="2600" dirty="0" smtClean="0">
                <a:solidFill>
                  <a:schemeClr val="tx1"/>
                </a:solidFill>
              </a:rPr>
              <a:t>ez </a:t>
            </a:r>
            <a:r>
              <a:rPr lang="pt-BR" sz="2600" dirty="0">
                <a:solidFill>
                  <a:schemeClr val="tx1"/>
                </a:solidFill>
              </a:rPr>
              <a:t>com que </a:t>
            </a:r>
            <a:r>
              <a:rPr lang="pt-BR" sz="2600" dirty="0">
                <a:solidFill>
                  <a:srgbClr val="FF0000"/>
                </a:solidFill>
              </a:rPr>
              <a:t>programas fossem introduzidos através de cartões perfurados</a:t>
            </a:r>
            <a:r>
              <a:rPr lang="pt-BR" sz="2600" dirty="0">
                <a:solidFill>
                  <a:schemeClr val="tx1"/>
                </a:solidFill>
              </a:rPr>
              <a:t> como se fazia com os </a:t>
            </a:r>
            <a:r>
              <a:rPr lang="pt-BR" sz="2600" dirty="0" smtClean="0">
                <a:solidFill>
                  <a:schemeClr val="tx1"/>
                </a:solidFill>
              </a:rPr>
              <a:t>dados;</a:t>
            </a:r>
            <a:endParaRPr lang="pt-BR" sz="2600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D</a:t>
            </a:r>
            <a:r>
              <a:rPr lang="pt-BR" sz="2600" dirty="0" smtClean="0">
                <a:solidFill>
                  <a:schemeClr val="tx1"/>
                </a:solidFill>
              </a:rPr>
              <a:t>esenvolveu </a:t>
            </a:r>
            <a:r>
              <a:rPr lang="pt-BR" sz="2600" dirty="0">
                <a:solidFill>
                  <a:schemeClr val="tx1"/>
                </a:solidFill>
              </a:rPr>
              <a:t>a </a:t>
            </a:r>
            <a:r>
              <a:rPr lang="pt-BR" sz="2600" dirty="0">
                <a:solidFill>
                  <a:srgbClr val="FF0000"/>
                </a:solidFill>
              </a:rPr>
              <a:t>lógica dos circuitos</a:t>
            </a:r>
            <a:r>
              <a:rPr lang="pt-BR" sz="2600" dirty="0">
                <a:solidFill>
                  <a:schemeClr val="tx1"/>
                </a:solidFill>
              </a:rPr>
              <a:t>, os </a:t>
            </a:r>
            <a:r>
              <a:rPr lang="pt-BR" sz="2600" dirty="0" smtClean="0">
                <a:solidFill>
                  <a:srgbClr val="FF0000"/>
                </a:solidFill>
              </a:rPr>
              <a:t>conceitos de programa</a:t>
            </a:r>
            <a:r>
              <a:rPr lang="pt-BR" sz="2600" dirty="0" smtClean="0">
                <a:solidFill>
                  <a:schemeClr val="tx1"/>
                </a:solidFill>
              </a:rPr>
              <a:t> e </a:t>
            </a:r>
            <a:r>
              <a:rPr lang="pt-BR" sz="2600" dirty="0">
                <a:solidFill>
                  <a:srgbClr val="FF0000"/>
                </a:solidFill>
              </a:rPr>
              <a:t>operações com números </a:t>
            </a:r>
            <a:r>
              <a:rPr lang="pt-BR" sz="2600" dirty="0" smtClean="0">
                <a:solidFill>
                  <a:srgbClr val="FF0000"/>
                </a:solidFill>
              </a:rPr>
              <a:t>binários </a:t>
            </a:r>
            <a:r>
              <a:rPr lang="pt-BR" sz="2600" dirty="0" smtClean="0">
                <a:solidFill>
                  <a:schemeClr val="tx1"/>
                </a:solidFill>
              </a:rPr>
              <a:t>(álgebra de </a:t>
            </a:r>
            <a:r>
              <a:rPr lang="pt-BR" sz="2600" dirty="0" err="1" smtClean="0">
                <a:solidFill>
                  <a:schemeClr val="tx1"/>
                </a:solidFill>
              </a:rPr>
              <a:t>boole</a:t>
            </a:r>
            <a:r>
              <a:rPr lang="pt-BR" sz="2600" dirty="0" smtClean="0">
                <a:solidFill>
                  <a:schemeClr val="tx1"/>
                </a:solidFill>
              </a:rPr>
              <a:t>);</a:t>
            </a:r>
            <a:endParaRPr lang="pt-BR" sz="2600" dirty="0">
              <a:solidFill>
                <a:srgbClr val="FF0000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56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GERAÇÃO (1930-1958)</a:t>
            </a:r>
          </a:p>
          <a:p>
            <a:pPr lvl="1"/>
            <a:r>
              <a:rPr lang="pt-BR" sz="2600" b="1" u="sng" dirty="0">
                <a:solidFill>
                  <a:schemeClr val="tx1"/>
                </a:solidFill>
              </a:rPr>
              <a:t>John Von </a:t>
            </a:r>
            <a:r>
              <a:rPr lang="pt-BR" sz="2600" b="1" u="sng" dirty="0" err="1">
                <a:solidFill>
                  <a:schemeClr val="tx1"/>
                </a:solidFill>
              </a:rPr>
              <a:t>Neuman</a:t>
            </a:r>
            <a:endParaRPr lang="pt-BR" sz="2600" b="1" u="sng" dirty="0">
              <a:solidFill>
                <a:schemeClr val="tx1"/>
              </a:solidFill>
            </a:endParaRPr>
          </a:p>
          <a:p>
            <a:pPr lvl="2" algn="just"/>
            <a:r>
              <a:rPr lang="pt-BR" sz="2600" dirty="0" smtClean="0">
                <a:solidFill>
                  <a:schemeClr val="tx1"/>
                </a:solidFill>
              </a:rPr>
              <a:t>Deu </a:t>
            </a:r>
            <a:r>
              <a:rPr lang="pt-BR" sz="2600" dirty="0">
                <a:solidFill>
                  <a:schemeClr val="tx1"/>
                </a:solidFill>
              </a:rPr>
              <a:t>origem a outros projetos, como EDVAC, IBM 650, </a:t>
            </a:r>
            <a:r>
              <a:rPr lang="pt-BR" sz="2600" dirty="0" smtClean="0">
                <a:solidFill>
                  <a:schemeClr val="tx1"/>
                </a:solidFill>
              </a:rPr>
              <a:t>UNIVAC (computadores comerciais</a:t>
            </a:r>
            <a:r>
              <a:rPr lang="pt-BR" sz="2600" dirty="0" smtClean="0">
                <a:solidFill>
                  <a:schemeClr val="tx1"/>
                </a:solidFill>
              </a:rPr>
              <a:t>).</a:t>
            </a:r>
          </a:p>
          <a:p>
            <a:pPr lvl="2" algn="just">
              <a:spcBef>
                <a:spcPts val="1200"/>
              </a:spcBef>
            </a:pPr>
            <a:r>
              <a:rPr lang="pt-BR" b="1" dirty="0" smtClean="0">
                <a:solidFill>
                  <a:schemeClr val="tx1"/>
                </a:solidFill>
              </a:rPr>
              <a:t>EDVAC</a:t>
            </a:r>
            <a:r>
              <a:rPr lang="pt-BR" b="1" dirty="0">
                <a:solidFill>
                  <a:schemeClr val="tx1"/>
                </a:solidFill>
              </a:rPr>
              <a:t>: </a:t>
            </a:r>
            <a:r>
              <a:rPr lang="pt-BR" dirty="0">
                <a:solidFill>
                  <a:schemeClr val="tx1"/>
                </a:solidFill>
              </a:rPr>
              <a:t>Adotando a ideia de Neumann: instruções e dados compilados e armazenados internamente no computador, na </a:t>
            </a:r>
            <a:r>
              <a:rPr lang="pt-BR" dirty="0" smtClean="0">
                <a:solidFill>
                  <a:schemeClr val="tx1"/>
                </a:solidFill>
              </a:rPr>
              <a:t>sequência </a:t>
            </a:r>
            <a:r>
              <a:rPr lang="pt-BR" dirty="0">
                <a:solidFill>
                  <a:schemeClr val="tx1"/>
                </a:solidFill>
              </a:rPr>
              <a:t>correta de utilização, foi a primeira máquina comercial eletrônica de processamento de dados do </a:t>
            </a:r>
            <a:r>
              <a:rPr lang="pt-BR" dirty="0" smtClean="0">
                <a:solidFill>
                  <a:schemeClr val="tx1"/>
                </a:solidFill>
              </a:rPr>
              <a:t>mundo;</a:t>
            </a:r>
          </a:p>
          <a:p>
            <a:pPr lvl="2" algn="just">
              <a:spcBef>
                <a:spcPts val="1200"/>
              </a:spcBef>
            </a:pPr>
            <a:r>
              <a:rPr lang="pt-BR" b="1" dirty="0">
                <a:solidFill>
                  <a:schemeClr val="tx1"/>
                </a:solidFill>
              </a:rPr>
              <a:t>UNICAC: </a:t>
            </a:r>
            <a:r>
              <a:rPr lang="pt-BR" dirty="0">
                <a:solidFill>
                  <a:schemeClr val="tx1"/>
                </a:solidFill>
              </a:rPr>
              <a:t>O primeiro computador comercial de grande </a:t>
            </a:r>
            <a:r>
              <a:rPr lang="pt-BR" dirty="0" smtClean="0">
                <a:solidFill>
                  <a:schemeClr val="tx1"/>
                </a:solidFill>
              </a:rPr>
              <a:t>escala;</a:t>
            </a:r>
          </a:p>
          <a:p>
            <a:pPr lvl="2" algn="just">
              <a:spcBef>
                <a:spcPts val="1200"/>
              </a:spcBef>
            </a:pPr>
            <a:r>
              <a:rPr lang="pt-BR" b="1" dirty="0">
                <a:solidFill>
                  <a:schemeClr val="tx1"/>
                </a:solidFill>
              </a:rPr>
              <a:t>IBM 650: </a:t>
            </a:r>
            <a:r>
              <a:rPr lang="pt-BR" dirty="0">
                <a:solidFill>
                  <a:schemeClr val="tx1"/>
                </a:solidFill>
              </a:rPr>
              <a:t>um dos primeiros computadores da IBM e o primeiro computador produzido em massa do </a:t>
            </a:r>
            <a:r>
              <a:rPr lang="pt-BR" dirty="0" smtClean="0">
                <a:solidFill>
                  <a:schemeClr val="tx1"/>
                </a:solidFill>
              </a:rPr>
              <a:t>mundo.</a:t>
            </a:r>
            <a:endParaRPr lang="pt-BR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84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PRIMÓRDIOS DO COMPUTADOR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Apesar do computador só surgir no século XX, os fundamentos se baseiam em </a:t>
            </a:r>
            <a:r>
              <a:rPr lang="pt-BR" dirty="0" smtClean="0">
                <a:solidFill>
                  <a:schemeClr val="tx1"/>
                </a:solidFill>
              </a:rPr>
              <a:t>ideias </a:t>
            </a:r>
            <a:r>
              <a:rPr lang="pt-BR" dirty="0">
                <a:solidFill>
                  <a:schemeClr val="tx1"/>
                </a:solidFill>
              </a:rPr>
              <a:t>de centenas de anos atrás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algn="just"/>
            <a:r>
              <a:rPr lang="pt-BR" dirty="0">
                <a:solidFill>
                  <a:schemeClr val="tx1"/>
                </a:solidFill>
              </a:rPr>
              <a:t>Significado do termo COMPUTAR:</a:t>
            </a:r>
          </a:p>
          <a:p>
            <a:pPr lvl="1" algn="just"/>
            <a:r>
              <a:rPr lang="pt-BR" dirty="0">
                <a:solidFill>
                  <a:schemeClr val="tx1"/>
                </a:solidFill>
              </a:rPr>
              <a:t>Fazer cálculos, contar, efetuar operações </a:t>
            </a:r>
            <a:r>
              <a:rPr lang="pt-BR" dirty="0" smtClean="0">
                <a:solidFill>
                  <a:schemeClr val="tx1"/>
                </a:solidFill>
              </a:rPr>
              <a:t>aritméticas</a:t>
            </a:r>
          </a:p>
          <a:p>
            <a:pPr lvl="1" algn="just"/>
            <a:endParaRPr lang="pt-BR" dirty="0" smtClean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Com a mudança dos homens pré-históricos de nômades para viverem em tribos, tornou-se necessário um método de contagem.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primeiro grande passo do homem rumo a </a:t>
            </a:r>
            <a:r>
              <a:rPr lang="pt-BR" dirty="0" smtClean="0">
                <a:solidFill>
                  <a:schemeClr val="tx1"/>
                </a:solidFill>
              </a:rPr>
              <a:t>ciência </a:t>
            </a:r>
            <a:r>
              <a:rPr lang="pt-BR" dirty="0">
                <a:solidFill>
                  <a:schemeClr val="tx1"/>
                </a:solidFill>
              </a:rPr>
              <a:t>e a tecnologia: concepção da ideia </a:t>
            </a:r>
            <a:r>
              <a:rPr lang="pt-BR" dirty="0" smtClean="0">
                <a:solidFill>
                  <a:schemeClr val="tx1"/>
                </a:solidFill>
              </a:rPr>
              <a:t>de </a:t>
            </a:r>
            <a:r>
              <a:rPr lang="pt-BR" b="1" u="sng" dirty="0" smtClean="0">
                <a:solidFill>
                  <a:srgbClr val="FF0000"/>
                </a:solidFill>
              </a:rPr>
              <a:t>NUMERO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22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19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908720"/>
                <a:ext cx="8280920" cy="5616624"/>
              </a:xfrm>
            </p:spPr>
            <p:txBody>
              <a:bodyPr/>
              <a:lstStyle/>
              <a:p>
                <a:pPr eaLnBrk="1" hangingPunct="1"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en-US" altLang="pt-BR" sz="28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PRIMEIRA GERAÇÃO (1930-1958)</a:t>
                </a:r>
              </a:p>
              <a:p>
                <a:pPr lvl="1"/>
                <a:r>
                  <a:rPr lang="pt-BR" sz="2400" dirty="0" smtClean="0">
                    <a:solidFill>
                      <a:schemeClr val="tx1"/>
                    </a:solidFill>
                  </a:rPr>
                  <a:t>Z1</a:t>
                </a:r>
                <a:r>
                  <a:rPr lang="pt-BR" sz="2400" dirty="0">
                    <a:solidFill>
                      <a:schemeClr val="tx1"/>
                    </a:solidFill>
                  </a:rPr>
                  <a:t>, Z2, Z3 (relés), Konrad </a:t>
                </a:r>
                <a:r>
                  <a:rPr lang="pt-BR" sz="2400" dirty="0" err="1">
                    <a:solidFill>
                      <a:schemeClr val="tx1"/>
                    </a:solidFill>
                  </a:rPr>
                  <a:t>Zuse</a:t>
                </a:r>
                <a:r>
                  <a:rPr lang="pt-BR" sz="2400" dirty="0">
                    <a:solidFill>
                      <a:schemeClr val="tx1"/>
                    </a:solidFill>
                  </a:rPr>
                  <a:t> 1935;</a:t>
                </a:r>
              </a:p>
              <a:p>
                <a:pPr lvl="1"/>
                <a:r>
                  <a:rPr lang="pt-BR" sz="2400" dirty="0">
                    <a:solidFill>
                      <a:schemeClr val="tx1"/>
                    </a:solidFill>
                  </a:rPr>
                  <a:t>ABC (válvulas), </a:t>
                </a:r>
                <a:r>
                  <a:rPr lang="pt-BR" sz="2400" dirty="0" err="1">
                    <a:solidFill>
                      <a:schemeClr val="tx1"/>
                    </a:solidFill>
                  </a:rPr>
                  <a:t>Atanosoff</a:t>
                </a:r>
                <a:r>
                  <a:rPr lang="pt-BR" sz="2400" dirty="0">
                    <a:solidFill>
                      <a:schemeClr val="tx1"/>
                    </a:solidFill>
                  </a:rPr>
                  <a:t> 1936;</a:t>
                </a:r>
              </a:p>
              <a:p>
                <a:pPr lvl="1"/>
                <a:r>
                  <a:rPr lang="pt-BR" sz="2400" dirty="0">
                    <a:solidFill>
                      <a:schemeClr val="tx1"/>
                    </a:solidFill>
                  </a:rPr>
                  <a:t>MARK-1, 1941, 120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400" dirty="0" smtClean="0">
                    <a:solidFill>
                      <a:schemeClr val="tx1"/>
                    </a:solidFill>
                  </a:rPr>
                  <a:t>, 5 toneladas, 10 </a:t>
                </a:r>
                <a:r>
                  <a:rPr lang="pt-BR" sz="2400" dirty="0">
                    <a:solidFill>
                      <a:schemeClr val="tx1"/>
                    </a:solidFill>
                  </a:rPr>
                  <a:t>multiplicações em 3 segundos;</a:t>
                </a:r>
              </a:p>
              <a:p>
                <a:pPr lvl="1"/>
                <a:r>
                  <a:rPr lang="pt-BR" sz="2400" dirty="0">
                    <a:solidFill>
                      <a:schemeClr val="tx1"/>
                    </a:solidFill>
                  </a:rPr>
                  <a:t>ENIAC, 1946, 30 toneladas, </a:t>
                </a:r>
                <a:r>
                  <a:rPr lang="pt-BR" sz="2400" dirty="0" smtClean="0">
                    <a:solidFill>
                      <a:schemeClr val="tx1"/>
                    </a:solidFill>
                  </a:rPr>
                  <a:t>≈18000 </a:t>
                </a:r>
                <a:r>
                  <a:rPr lang="pt-BR" sz="2400" dirty="0">
                    <a:solidFill>
                      <a:schemeClr val="tx1"/>
                    </a:solidFill>
                  </a:rPr>
                  <a:t>válvulas, 5000 somas/s</a:t>
                </a:r>
                <a:r>
                  <a:rPr lang="pt-BR" sz="24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endParaRPr lang="pt-BR" sz="2400" dirty="0">
                  <a:solidFill>
                    <a:schemeClr val="tx1"/>
                  </a:solidFill>
                </a:endParaRPr>
              </a:p>
              <a:p>
                <a:pPr lvl="1"/>
                <a:endParaRPr lang="pt-BR" sz="24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pt-BR" sz="24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pt-BR" sz="2400" dirty="0">
                  <a:solidFill>
                    <a:schemeClr val="tx1"/>
                  </a:solidFill>
                </a:endParaRPr>
              </a:p>
              <a:p>
                <a:pPr lvl="1" algn="just"/>
                <a:r>
                  <a:rPr lang="pt-BR" sz="2400" dirty="0">
                    <a:solidFill>
                      <a:schemeClr val="tx1"/>
                    </a:solidFill>
                  </a:rPr>
                  <a:t>Ainda na 1ª geração, surgiram os periféricos e o UNIVAC 1105 chegou ao Brasil (para o IBGE)</a:t>
                </a:r>
              </a:p>
              <a:p>
                <a:pPr marL="400050" lvl="1" indent="0" algn="just" eaLnBrk="1" hangingPunct="1">
                  <a:spcBef>
                    <a:spcPts val="0"/>
                  </a:spcBef>
                  <a:buNone/>
                </a:pPr>
                <a:endParaRPr lang="en-US" altLang="pt-B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99" name="Rectangle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908720"/>
                <a:ext cx="8280920" cy="5616624"/>
              </a:xfrm>
              <a:blipFill rotWithShape="0">
                <a:blip r:embed="rId4"/>
                <a:stretch>
                  <a:fillRect l="-1325" t="-1086" r="-2135" b="-16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3573016"/>
            <a:ext cx="2664296" cy="19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pPr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Projetos foram implementados, baseados na utilização de </a:t>
            </a:r>
            <a:r>
              <a:rPr lang="pt-BR" sz="2200" b="1" dirty="0" smtClean="0">
                <a:solidFill>
                  <a:srgbClr val="FF0000"/>
                </a:solidFill>
              </a:rPr>
              <a:t>transistores</a:t>
            </a:r>
            <a:r>
              <a:rPr lang="pt-BR" sz="2200" dirty="0" smtClean="0">
                <a:solidFill>
                  <a:schemeClr val="tx1"/>
                </a:solidFill>
              </a:rPr>
              <a:t>;</a:t>
            </a: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altLang="pt-BR" sz="2200" dirty="0">
                <a:solidFill>
                  <a:schemeClr val="tx1"/>
                </a:solidFill>
              </a:rPr>
              <a:t>Os transistores eram e são muito mais </a:t>
            </a:r>
            <a:r>
              <a:rPr lang="pt-BR" altLang="pt-BR" sz="2200" b="1" dirty="0">
                <a:solidFill>
                  <a:schemeClr val="tx1"/>
                </a:solidFill>
              </a:rPr>
              <a:t>confiáveis</a:t>
            </a:r>
            <a:r>
              <a:rPr lang="pt-BR" altLang="pt-BR" sz="2200" dirty="0">
                <a:solidFill>
                  <a:schemeClr val="tx1"/>
                </a:solidFill>
              </a:rPr>
              <a:t> que as </a:t>
            </a:r>
            <a:r>
              <a:rPr lang="pt-BR" altLang="pt-BR" sz="2200" dirty="0" smtClean="0">
                <a:solidFill>
                  <a:schemeClr val="tx1"/>
                </a:solidFill>
              </a:rPr>
              <a:t>válvulas;</a:t>
            </a:r>
          </a:p>
          <a:p>
            <a:pPr algn="just">
              <a:spcBef>
                <a:spcPts val="1200"/>
              </a:spcBef>
            </a:pPr>
            <a:r>
              <a:rPr lang="pt-BR" altLang="pt-BR" sz="2200" dirty="0" smtClean="0">
                <a:solidFill>
                  <a:schemeClr val="tx1"/>
                </a:solidFill>
              </a:rPr>
              <a:t>São </a:t>
            </a:r>
            <a:r>
              <a:rPr lang="pt-BR" altLang="pt-BR" sz="2200" dirty="0">
                <a:solidFill>
                  <a:schemeClr val="tx1"/>
                </a:solidFill>
              </a:rPr>
              <a:t>feitos de cristal de silício, o elemento mais </a:t>
            </a:r>
            <a:r>
              <a:rPr lang="pt-BR" altLang="pt-BR" sz="2200" b="1" dirty="0">
                <a:solidFill>
                  <a:schemeClr val="tx1"/>
                </a:solidFill>
              </a:rPr>
              <a:t>abundante</a:t>
            </a:r>
            <a:r>
              <a:rPr lang="pt-BR" altLang="pt-BR" sz="2200" dirty="0">
                <a:solidFill>
                  <a:schemeClr val="tx1"/>
                </a:solidFill>
              </a:rPr>
              <a:t> na Terra</a:t>
            </a:r>
            <a:r>
              <a:rPr lang="pt-BR" altLang="pt-BR" sz="2200" dirty="0" smtClean="0">
                <a:solidFill>
                  <a:schemeClr val="tx1"/>
                </a:solidFill>
              </a:rPr>
              <a:t>.</a:t>
            </a:r>
            <a:endParaRPr lang="pt-BR" sz="22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510070"/>
            <a:ext cx="1895475" cy="17907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217288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pPr algn="just">
              <a:spcBef>
                <a:spcPts val="1200"/>
              </a:spcBef>
            </a:pPr>
            <a:r>
              <a:rPr lang="en-US" altLang="pt-BR" sz="2200" b="1" u="sng" dirty="0" smtClean="0">
                <a:solidFill>
                  <a:schemeClr val="tx1"/>
                </a:solidFill>
              </a:rPr>
              <a:t>VATAGENS</a:t>
            </a:r>
            <a:r>
              <a:rPr lang="en-US" altLang="pt-BR" sz="2200" dirty="0" smtClean="0">
                <a:solidFill>
                  <a:schemeClr val="tx1"/>
                </a:solidFill>
              </a:rPr>
              <a:t>: </a:t>
            </a:r>
            <a:r>
              <a:rPr lang="pt-BR" sz="2200" dirty="0">
                <a:solidFill>
                  <a:schemeClr val="tx1"/>
                </a:solidFill>
              </a:rPr>
              <a:t>Computadores menores, mais baratos, consumiam menos energia, possuíam maior confiabilidade, eram mais rápidos (a velocidade passou para milionésimos de segundos) e eliminavam quase que por completo o problema do desprendimento de calor, característico da 1ª geração</a:t>
            </a:r>
            <a:r>
              <a:rPr lang="pt-BR" sz="2200" dirty="0" smtClean="0">
                <a:solidFill>
                  <a:schemeClr val="tx1"/>
                </a:solidFill>
              </a:rPr>
              <a:t>.</a:t>
            </a: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1200"/>
              </a:spcBef>
            </a:pPr>
            <a:r>
              <a:rPr lang="pt-BR" sz="1800" dirty="0" smtClean="0">
                <a:solidFill>
                  <a:schemeClr val="tx1"/>
                </a:solidFill>
              </a:rPr>
              <a:t>Houve </a:t>
            </a:r>
            <a:r>
              <a:rPr lang="pt-BR" sz="1800" dirty="0">
                <a:solidFill>
                  <a:schemeClr val="tx1"/>
                </a:solidFill>
              </a:rPr>
              <a:t>grandes avanços no que se refere às </a:t>
            </a:r>
            <a:r>
              <a:rPr lang="pt-BR" sz="1800" b="1" u="sng" dirty="0">
                <a:solidFill>
                  <a:schemeClr val="tx1"/>
                </a:solidFill>
              </a:rPr>
              <a:t>unidades de memória principal</a:t>
            </a:r>
            <a:r>
              <a:rPr lang="pt-BR" sz="1800" dirty="0">
                <a:solidFill>
                  <a:schemeClr val="tx1"/>
                </a:solidFill>
              </a:rPr>
              <a:t>, com a substituição do sistema de </a:t>
            </a:r>
            <a:r>
              <a:rPr lang="pt-BR" sz="1800" dirty="0" smtClean="0">
                <a:solidFill>
                  <a:schemeClr val="tx1"/>
                </a:solidFill>
              </a:rPr>
              <a:t>tubos de </a:t>
            </a:r>
            <a:r>
              <a:rPr lang="pt-BR" sz="1800" dirty="0">
                <a:solidFill>
                  <a:schemeClr val="tx1"/>
                </a:solidFill>
              </a:rPr>
              <a:t>raios catódicos pelo de núcleos magnéticos (usados até hoje</a:t>
            </a:r>
            <a:r>
              <a:rPr lang="pt-BR" sz="1800" dirty="0" smtClean="0">
                <a:solidFill>
                  <a:schemeClr val="tx1"/>
                </a:solidFill>
              </a:rPr>
              <a:t>);</a:t>
            </a:r>
          </a:p>
          <a:p>
            <a:pPr lvl="2" algn="just"/>
            <a:r>
              <a:rPr lang="pt-BR" dirty="0">
                <a:solidFill>
                  <a:schemeClr val="tx1"/>
                </a:solidFill>
              </a:rPr>
              <a:t>A memória </a:t>
            </a:r>
            <a:r>
              <a:rPr lang="pt-BR" dirty="0" smtClean="0">
                <a:solidFill>
                  <a:schemeClr val="tx1"/>
                </a:solidFill>
              </a:rPr>
              <a:t>teve </a:t>
            </a:r>
            <a:r>
              <a:rPr lang="pt-BR" dirty="0">
                <a:solidFill>
                  <a:schemeClr val="tx1"/>
                </a:solidFill>
              </a:rPr>
              <a:t>aumento em sua capacidade </a:t>
            </a:r>
            <a:r>
              <a:rPr lang="pt-BR" dirty="0" smtClean="0">
                <a:solidFill>
                  <a:schemeClr val="tx1"/>
                </a:solidFill>
              </a:rPr>
              <a:t>de armazenamento</a:t>
            </a:r>
            <a:r>
              <a:rPr lang="pt-BR" dirty="0">
                <a:solidFill>
                  <a:schemeClr val="tx1"/>
                </a:solidFill>
              </a:rPr>
              <a:t>, chegando a </a:t>
            </a:r>
            <a:r>
              <a:rPr lang="pt-BR" dirty="0" smtClean="0">
                <a:solidFill>
                  <a:schemeClr val="tx1"/>
                </a:solidFill>
              </a:rPr>
              <a:t>32K;</a:t>
            </a:r>
          </a:p>
          <a:p>
            <a:pPr algn="just">
              <a:spcBef>
                <a:spcPts val="1800"/>
              </a:spcBef>
            </a:pPr>
            <a:r>
              <a:rPr lang="pt-BR" dirty="0">
                <a:solidFill>
                  <a:schemeClr val="tx1"/>
                </a:solidFill>
              </a:rPr>
              <a:t>Principais </a:t>
            </a:r>
            <a:r>
              <a:rPr lang="pt-BR" dirty="0" smtClean="0">
                <a:solidFill>
                  <a:schemeClr val="tx1"/>
                </a:solidFill>
              </a:rPr>
              <a:t>computadores</a:t>
            </a:r>
            <a:r>
              <a:rPr lang="pt-BR" dirty="0">
                <a:solidFill>
                  <a:schemeClr val="tx1"/>
                </a:solidFill>
              </a:rPr>
              <a:t>: IBM 1401, IBM 7094, </a:t>
            </a:r>
            <a:r>
              <a:rPr lang="pt-BR" dirty="0" smtClean="0">
                <a:solidFill>
                  <a:schemeClr val="tx1"/>
                </a:solidFill>
              </a:rPr>
              <a:t>Honeywell800 </a:t>
            </a:r>
            <a:r>
              <a:rPr lang="pt-BR" dirty="0">
                <a:solidFill>
                  <a:schemeClr val="tx1"/>
                </a:solidFill>
              </a:rPr>
              <a:t>e IBM 7090.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pPr lvl="1"/>
            <a:r>
              <a:rPr lang="pt-BR" sz="2600" dirty="0" smtClean="0">
                <a:solidFill>
                  <a:schemeClr val="tx1"/>
                </a:solidFill>
              </a:rPr>
              <a:t>IBM </a:t>
            </a:r>
            <a:r>
              <a:rPr lang="pt-BR" sz="2600" dirty="0">
                <a:solidFill>
                  <a:schemeClr val="tx1"/>
                </a:solidFill>
              </a:rPr>
              <a:t>1401</a:t>
            </a: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Produzido em 1959</a:t>
            </a: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Possuía 4 MB de memória</a:t>
            </a:r>
          </a:p>
          <a:p>
            <a:pPr lvl="2"/>
            <a:r>
              <a:rPr lang="pt-BR" sz="2600" dirty="0">
                <a:solidFill>
                  <a:schemeClr val="tx1"/>
                </a:solidFill>
              </a:rPr>
              <a:t>Já possuía leitor de cartão </a:t>
            </a:r>
            <a:r>
              <a:rPr lang="pt-BR" sz="2600" dirty="0" smtClean="0">
                <a:solidFill>
                  <a:schemeClr val="tx1"/>
                </a:solidFill>
              </a:rPr>
              <a:t>perfurado</a:t>
            </a:r>
            <a:endParaRPr lang="pt-BR" sz="26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4a890924014e7b4e969bb309f230bb9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284984"/>
            <a:ext cx="2560938" cy="3168352"/>
          </a:xfrm>
          <a:prstGeom prst="rect">
            <a:avLst/>
          </a:prstGeom>
        </p:spPr>
      </p:pic>
      <p:pic>
        <p:nvPicPr>
          <p:cNvPr id="5" name="Imagem 4" descr="IBM1401-CPU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3284415"/>
            <a:ext cx="4509966" cy="30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0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r>
              <a:rPr lang="pt-BR" sz="2600" dirty="0" smtClean="0">
                <a:solidFill>
                  <a:schemeClr val="tx1"/>
                </a:solidFill>
              </a:rPr>
              <a:t>TX-0</a:t>
            </a:r>
            <a:r>
              <a:rPr lang="pt-BR" sz="2600" dirty="0">
                <a:solidFill>
                  <a:schemeClr val="tx1"/>
                </a:solidFill>
              </a:rPr>
              <a:t>, 1957</a:t>
            </a:r>
          </a:p>
          <a:p>
            <a:r>
              <a:rPr lang="pt-BR" sz="2600" dirty="0">
                <a:solidFill>
                  <a:schemeClr val="tx1"/>
                </a:solidFill>
              </a:rPr>
              <a:t>PDP-1, Digital, </a:t>
            </a:r>
            <a:r>
              <a:rPr lang="pt-BR" sz="2600" dirty="0" smtClean="0">
                <a:solidFill>
                  <a:schemeClr val="tx1"/>
                </a:solidFill>
              </a:rPr>
              <a:t>1º </a:t>
            </a:r>
            <a:r>
              <a:rPr lang="pt-BR" sz="2600" dirty="0">
                <a:solidFill>
                  <a:schemeClr val="tx1"/>
                </a:solidFill>
              </a:rPr>
              <a:t>computador comercial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420888"/>
            <a:ext cx="4896544" cy="365367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771800" y="6021288"/>
            <a:ext cx="259228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PDP-1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GERAÇÃO (1955-1965)</a:t>
            </a: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1"/>
          <a:stretch/>
        </p:blipFill>
        <p:spPr bwMode="auto">
          <a:xfrm>
            <a:off x="395536" y="908720"/>
            <a:ext cx="8280920" cy="555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96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</a:t>
            </a:r>
            <a:r>
              <a:rPr lang="en-US" altLang="pt-BR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1965-1980)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pt-BR" sz="2800" dirty="0" smtClean="0">
                <a:solidFill>
                  <a:schemeClr val="tx1"/>
                </a:solidFill>
              </a:rPr>
              <a:t>Uso </a:t>
            </a:r>
            <a:r>
              <a:rPr lang="pt-BR" sz="2800" dirty="0">
                <a:solidFill>
                  <a:schemeClr val="tx1"/>
                </a:solidFill>
              </a:rPr>
              <a:t>de nova tecnologia: os </a:t>
            </a:r>
            <a:r>
              <a:rPr lang="pt-BR" sz="2800" b="1" dirty="0">
                <a:solidFill>
                  <a:srgbClr val="FF0000"/>
                </a:solidFill>
              </a:rPr>
              <a:t>circuitos </a:t>
            </a:r>
            <a:r>
              <a:rPr lang="pt-BR" sz="2800" b="1" dirty="0" smtClean="0">
                <a:solidFill>
                  <a:srgbClr val="FF0000"/>
                </a:solidFill>
              </a:rPr>
              <a:t>integrados (</a:t>
            </a:r>
            <a:r>
              <a:rPr lang="pt-BR" sz="2800" b="1" dirty="0" err="1" smtClean="0">
                <a:solidFill>
                  <a:srgbClr val="FF0000"/>
                </a:solidFill>
              </a:rPr>
              <a:t>Cis</a:t>
            </a:r>
            <a:r>
              <a:rPr lang="pt-BR" sz="2800" b="1" dirty="0" smtClean="0">
                <a:solidFill>
                  <a:srgbClr val="FF0000"/>
                </a:solidFill>
              </a:rPr>
              <a:t>) </a:t>
            </a:r>
            <a:r>
              <a:rPr lang="pt-BR" sz="2800" dirty="0" smtClean="0">
                <a:solidFill>
                  <a:schemeClr val="tx1"/>
                </a:solidFill>
              </a:rPr>
              <a:t>ou</a:t>
            </a:r>
            <a:r>
              <a:rPr lang="pt-BR" sz="2800" b="1" dirty="0" smtClean="0">
                <a:solidFill>
                  <a:srgbClr val="FF0000"/>
                </a:solidFill>
              </a:rPr>
              <a:t> </a:t>
            </a:r>
            <a:r>
              <a:rPr lang="pt-BR" sz="2800" i="1" dirty="0" err="1" smtClean="0">
                <a:solidFill>
                  <a:schemeClr val="tx1"/>
                </a:solidFill>
              </a:rPr>
              <a:t>mall</a:t>
            </a:r>
            <a:r>
              <a:rPr lang="pt-BR" sz="2800" i="1" dirty="0" smtClean="0">
                <a:solidFill>
                  <a:schemeClr val="tx1"/>
                </a:solidFill>
              </a:rPr>
              <a:t> </a:t>
            </a:r>
            <a:r>
              <a:rPr lang="pt-BR" sz="2800" i="1" dirty="0" err="1">
                <a:solidFill>
                  <a:schemeClr val="tx1"/>
                </a:solidFill>
              </a:rPr>
              <a:t>Scale</a:t>
            </a:r>
            <a:r>
              <a:rPr lang="pt-BR" sz="2800" i="1" dirty="0">
                <a:solidFill>
                  <a:schemeClr val="tx1"/>
                </a:solidFill>
              </a:rPr>
              <a:t> </a:t>
            </a:r>
            <a:r>
              <a:rPr lang="pt-BR" sz="2800" i="1" dirty="0" err="1">
                <a:solidFill>
                  <a:schemeClr val="tx1"/>
                </a:solidFill>
              </a:rPr>
              <a:t>of</a:t>
            </a:r>
            <a:r>
              <a:rPr lang="pt-BR" sz="2800" i="1" dirty="0">
                <a:solidFill>
                  <a:schemeClr val="tx1"/>
                </a:solidFill>
              </a:rPr>
              <a:t> </a:t>
            </a:r>
            <a:r>
              <a:rPr lang="pt-BR" sz="2800" i="1" dirty="0" err="1" smtClean="0">
                <a:solidFill>
                  <a:schemeClr val="tx1"/>
                </a:solidFill>
              </a:rPr>
              <a:t>Integration</a:t>
            </a:r>
            <a:r>
              <a:rPr lang="pt-BR" sz="2800" i="1" dirty="0" smtClean="0">
                <a:solidFill>
                  <a:schemeClr val="tx1"/>
                </a:solidFill>
              </a:rPr>
              <a:t> (</a:t>
            </a:r>
            <a:r>
              <a:rPr lang="pt-BR" sz="2800" i="1" dirty="0">
                <a:solidFill>
                  <a:schemeClr val="tx1"/>
                </a:solidFill>
              </a:rPr>
              <a:t>SSI</a:t>
            </a:r>
            <a:r>
              <a:rPr lang="pt-BR" sz="2800" dirty="0" smtClean="0">
                <a:solidFill>
                  <a:schemeClr val="tx1"/>
                </a:solidFill>
              </a:rPr>
              <a:t>), </a:t>
            </a:r>
            <a:r>
              <a:rPr lang="pt-BR" sz="2800" dirty="0">
                <a:solidFill>
                  <a:schemeClr val="tx1"/>
                </a:solidFill>
              </a:rPr>
              <a:t>sendo a </a:t>
            </a:r>
            <a:r>
              <a:rPr lang="pt-BR" sz="2800" dirty="0" smtClean="0">
                <a:solidFill>
                  <a:schemeClr val="tx1"/>
                </a:solidFill>
              </a:rPr>
              <a:t>miniaturização/encapsulamento </a:t>
            </a:r>
            <a:r>
              <a:rPr lang="pt-BR" sz="2800" dirty="0">
                <a:solidFill>
                  <a:schemeClr val="tx1"/>
                </a:solidFill>
              </a:rPr>
              <a:t>de válvulas e </a:t>
            </a:r>
            <a:r>
              <a:rPr lang="pt-BR" sz="2800" dirty="0" err="1">
                <a:solidFill>
                  <a:schemeClr val="tx1"/>
                </a:solidFill>
              </a:rPr>
              <a:t>trasistores</a:t>
            </a:r>
            <a:r>
              <a:rPr lang="pt-BR" sz="2800" dirty="0">
                <a:solidFill>
                  <a:schemeClr val="tx1"/>
                </a:solidFill>
              </a:rPr>
              <a:t> em um única pastilha de silício: o </a:t>
            </a:r>
            <a:r>
              <a:rPr lang="pt-BR" sz="2800" b="1" i="1" dirty="0" smtClean="0">
                <a:solidFill>
                  <a:srgbClr val="FF0000"/>
                </a:solidFill>
              </a:rPr>
              <a:t>chip</a:t>
            </a:r>
            <a:r>
              <a:rPr lang="pt-BR" sz="2800" dirty="0" smtClean="0">
                <a:solidFill>
                  <a:schemeClr val="tx1"/>
                </a:solidFill>
              </a:rPr>
              <a:t>;</a:t>
            </a:r>
            <a:endParaRPr lang="pt-BR" sz="2800" dirty="0">
              <a:solidFill>
                <a:schemeClr val="tx1"/>
              </a:solidFill>
            </a:endParaRPr>
          </a:p>
          <a:p>
            <a:pPr lvl="1" algn="just">
              <a:spcBef>
                <a:spcPts val="900"/>
              </a:spcBef>
            </a:pPr>
            <a:r>
              <a:rPr lang="pt-BR" sz="2200" b="1" u="sng" dirty="0" smtClean="0">
                <a:solidFill>
                  <a:schemeClr val="tx1"/>
                </a:solidFill>
              </a:rPr>
              <a:t>VANTAGENS:</a:t>
            </a:r>
            <a:r>
              <a:rPr lang="pt-BR" sz="2200" b="1" dirty="0" smtClean="0">
                <a:solidFill>
                  <a:schemeClr val="tx1"/>
                </a:solidFill>
              </a:rPr>
              <a:t> </a:t>
            </a:r>
            <a:r>
              <a:rPr lang="pt-BR" sz="2200" dirty="0" smtClean="0">
                <a:solidFill>
                  <a:schemeClr val="tx1"/>
                </a:solidFill>
              </a:rPr>
              <a:t>O </a:t>
            </a:r>
            <a:r>
              <a:rPr lang="pt-BR" sz="2200" dirty="0">
                <a:solidFill>
                  <a:schemeClr val="tx1"/>
                </a:solidFill>
              </a:rPr>
              <a:t>uso de </a:t>
            </a:r>
            <a:r>
              <a:rPr lang="pt-BR" sz="2200" dirty="0" err="1">
                <a:solidFill>
                  <a:schemeClr val="tx1"/>
                </a:solidFill>
              </a:rPr>
              <a:t>CIs</a:t>
            </a:r>
            <a:r>
              <a:rPr lang="pt-BR" sz="2200" dirty="0">
                <a:solidFill>
                  <a:schemeClr val="tx1"/>
                </a:solidFill>
              </a:rPr>
              <a:t> permitiu o surgimento de computadores de </a:t>
            </a:r>
            <a:r>
              <a:rPr lang="pt-BR" sz="2200" u="sng" dirty="0">
                <a:solidFill>
                  <a:srgbClr val="FF0000"/>
                </a:solidFill>
              </a:rPr>
              <a:t>menores dimensões</a:t>
            </a:r>
            <a:r>
              <a:rPr lang="pt-BR" sz="2200" dirty="0">
                <a:solidFill>
                  <a:schemeClr val="tx1"/>
                </a:solidFill>
              </a:rPr>
              <a:t>, </a:t>
            </a:r>
            <a:r>
              <a:rPr lang="pt-BR" sz="2200" u="sng" dirty="0">
                <a:solidFill>
                  <a:srgbClr val="FF0000"/>
                </a:solidFill>
              </a:rPr>
              <a:t>mais rápidos </a:t>
            </a:r>
            <a:r>
              <a:rPr lang="pt-BR" sz="2200" dirty="0">
                <a:solidFill>
                  <a:schemeClr val="tx1"/>
                </a:solidFill>
              </a:rPr>
              <a:t>e </a:t>
            </a:r>
            <a:r>
              <a:rPr lang="pt-BR" sz="2200" u="sng" dirty="0">
                <a:solidFill>
                  <a:srgbClr val="FF0000"/>
                </a:solidFill>
              </a:rPr>
              <a:t>menos caros</a:t>
            </a:r>
            <a:r>
              <a:rPr lang="pt-BR" sz="2200" dirty="0">
                <a:solidFill>
                  <a:schemeClr val="tx1"/>
                </a:solidFill>
              </a:rPr>
              <a:t>, com </a:t>
            </a:r>
            <a:r>
              <a:rPr lang="pt-BR" sz="2200" u="sng" dirty="0">
                <a:solidFill>
                  <a:srgbClr val="FF0000"/>
                </a:solidFill>
              </a:rPr>
              <a:t>baixíssimo consumo de energia</a:t>
            </a:r>
            <a:r>
              <a:rPr lang="pt-BR" sz="2200" dirty="0">
                <a:solidFill>
                  <a:schemeClr val="tx1"/>
                </a:solidFill>
              </a:rPr>
              <a:t> e </a:t>
            </a:r>
            <a:r>
              <a:rPr lang="pt-BR" sz="2200" u="sng" dirty="0">
                <a:solidFill>
                  <a:srgbClr val="FF0000"/>
                </a:solidFill>
              </a:rPr>
              <a:t>mais </a:t>
            </a:r>
            <a:r>
              <a:rPr lang="pt-BR" sz="2200" u="sng" dirty="0" smtClean="0">
                <a:solidFill>
                  <a:srgbClr val="FF0000"/>
                </a:solidFill>
              </a:rPr>
              <a:t>confiáveis</a:t>
            </a:r>
          </a:p>
          <a:p>
            <a:pPr lvl="1" algn="just">
              <a:spcBef>
                <a:spcPts val="9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velocidade passou a ser medida em </a:t>
            </a:r>
            <a:r>
              <a:rPr lang="pt-BR" altLang="pt-BR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bilionésimo</a:t>
            </a:r>
            <a:r>
              <a:rPr lang="pt-BR" alt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segundos e a memória passou a ter uma capacidade de 128k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3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1965-1980)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pt-BR" sz="2800" dirty="0" smtClean="0">
              <a:solidFill>
                <a:schemeClr val="tx1"/>
              </a:solidFill>
            </a:endParaRPr>
          </a:p>
          <a:p>
            <a:pPr eaLnBrk="1" hangingPunct="1">
              <a:spcBef>
                <a:spcPts val="0"/>
              </a:spcBef>
            </a:pPr>
            <a:r>
              <a:rPr lang="pt-BR" sz="2800" b="1" dirty="0" smtClean="0">
                <a:solidFill>
                  <a:schemeClr val="tx1"/>
                </a:solidFill>
              </a:rPr>
              <a:t>IBM </a:t>
            </a:r>
            <a:r>
              <a:rPr lang="pt-BR" sz="2800" b="1" dirty="0">
                <a:solidFill>
                  <a:schemeClr val="tx1"/>
                </a:solidFill>
              </a:rPr>
              <a:t>360:</a:t>
            </a:r>
            <a:endParaRPr lang="en-US" altLang="pt-BR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 Introduziu </a:t>
            </a:r>
            <a:r>
              <a:rPr lang="pt-BR" sz="2200" dirty="0">
                <a:solidFill>
                  <a:schemeClr val="tx1"/>
                </a:solidFill>
              </a:rPr>
              <a:t>o conceito de </a:t>
            </a:r>
            <a:r>
              <a:rPr lang="pt-BR" sz="2200" u="sng" dirty="0">
                <a:solidFill>
                  <a:srgbClr val="FF0000"/>
                </a:solidFill>
              </a:rPr>
              <a:t>família de computadores</a:t>
            </a:r>
            <a:r>
              <a:rPr lang="pt-BR" sz="2200" dirty="0">
                <a:solidFill>
                  <a:schemeClr val="tx1"/>
                </a:solidFill>
              </a:rPr>
              <a:t> </a:t>
            </a:r>
            <a:r>
              <a:rPr lang="pt-BR" sz="2200" dirty="0" smtClean="0">
                <a:solidFill>
                  <a:schemeClr val="tx1"/>
                </a:solidFill>
              </a:rPr>
              <a:t>compatíveis;</a:t>
            </a: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 </a:t>
            </a:r>
            <a:r>
              <a:rPr lang="pt-BR" sz="2200" u="sng" dirty="0">
                <a:solidFill>
                  <a:srgbClr val="FF0000"/>
                </a:solidFill>
              </a:rPr>
              <a:t>Multiprogramação:</a:t>
            </a:r>
            <a:r>
              <a:rPr lang="pt-BR" sz="2200" dirty="0">
                <a:solidFill>
                  <a:srgbClr val="FF0000"/>
                </a:solidFill>
              </a:rPr>
              <a:t> </a:t>
            </a:r>
            <a:r>
              <a:rPr lang="pt-BR" sz="2200" dirty="0">
                <a:solidFill>
                  <a:schemeClr val="tx1"/>
                </a:solidFill>
              </a:rPr>
              <a:t>diversos programas poderiam estar residentes na memória da </a:t>
            </a:r>
            <a:r>
              <a:rPr lang="pt-BR" sz="2200" dirty="0" smtClean="0">
                <a:solidFill>
                  <a:schemeClr val="tx1"/>
                </a:solidFill>
              </a:rPr>
              <a:t>máquina;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Projetos </a:t>
            </a:r>
            <a:r>
              <a:rPr lang="pt-BR" sz="2200" u="sng" dirty="0">
                <a:solidFill>
                  <a:schemeClr val="tx1"/>
                </a:solidFill>
              </a:rPr>
              <a:t>compatíveis</a:t>
            </a:r>
            <a:r>
              <a:rPr lang="pt-BR" sz="2200" dirty="0">
                <a:solidFill>
                  <a:schemeClr val="tx1"/>
                </a:solidFill>
              </a:rPr>
              <a:t> em várias faixas de </a:t>
            </a:r>
            <a:r>
              <a:rPr lang="pt-BR" sz="2200" dirty="0" smtClean="0">
                <a:solidFill>
                  <a:schemeClr val="tx1"/>
                </a:solidFill>
              </a:rPr>
              <a:t>preço (possibilidade de </a:t>
            </a:r>
            <a:r>
              <a:rPr lang="pt-BR" sz="2200" u="sng" dirty="0" smtClean="0">
                <a:solidFill>
                  <a:srgbClr val="FF0000"/>
                </a:solidFill>
              </a:rPr>
              <a:t>migração</a:t>
            </a:r>
            <a:r>
              <a:rPr lang="pt-BR" sz="2200" dirty="0" smtClean="0">
                <a:solidFill>
                  <a:schemeClr val="tx1"/>
                </a:solidFill>
              </a:rPr>
              <a:t> de versão - atualização);</a:t>
            </a: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509120"/>
            <a:ext cx="524261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1965-1980)</a:t>
            </a:r>
            <a:endParaRPr lang="pt-BR" sz="2800" dirty="0" smtClean="0">
              <a:solidFill>
                <a:schemeClr val="tx1"/>
              </a:solidFill>
            </a:endParaRPr>
          </a:p>
          <a:p>
            <a:pPr eaLnBrk="1" hangingPunct="1">
              <a:spcBef>
                <a:spcPts val="1200"/>
              </a:spcBef>
            </a:pPr>
            <a:r>
              <a:rPr lang="pt-BR" sz="2800" b="1" dirty="0" smtClean="0">
                <a:solidFill>
                  <a:schemeClr val="tx1"/>
                </a:solidFill>
              </a:rPr>
              <a:t>IBM </a:t>
            </a:r>
            <a:r>
              <a:rPr lang="pt-BR" sz="2800" b="1" dirty="0">
                <a:solidFill>
                  <a:schemeClr val="tx1"/>
                </a:solidFill>
              </a:rPr>
              <a:t>360:</a:t>
            </a:r>
            <a:endParaRPr lang="en-US" altLang="pt-BR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6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Primeiro </a:t>
            </a:r>
            <a:r>
              <a:rPr lang="pt-BR" sz="2200" dirty="0">
                <a:solidFill>
                  <a:schemeClr val="tx1"/>
                </a:solidFill>
              </a:rPr>
              <a:t>computador da IBM a utilizar </a:t>
            </a:r>
            <a:r>
              <a:rPr lang="pt-BR" sz="2200" u="sng" dirty="0">
                <a:solidFill>
                  <a:srgbClr val="FF0000"/>
                </a:solidFill>
              </a:rPr>
              <a:t>comando por caractere</a:t>
            </a:r>
            <a:r>
              <a:rPr lang="pt-BR" sz="2200" dirty="0">
                <a:solidFill>
                  <a:schemeClr val="tx1"/>
                </a:solidFill>
              </a:rPr>
              <a:t>;</a:t>
            </a:r>
          </a:p>
          <a:p>
            <a:pPr lvl="1" algn="just">
              <a:spcBef>
                <a:spcPts val="600"/>
              </a:spcBef>
            </a:pPr>
            <a:r>
              <a:rPr lang="pt-BR" sz="2200" dirty="0">
                <a:solidFill>
                  <a:schemeClr val="tx1"/>
                </a:solidFill>
              </a:rPr>
              <a:t>Possibilidade de utilização de </a:t>
            </a:r>
            <a:r>
              <a:rPr lang="pt-BR" sz="2200" u="sng" dirty="0">
                <a:solidFill>
                  <a:srgbClr val="FF0000"/>
                </a:solidFill>
              </a:rPr>
              <a:t>discos magnéticos</a:t>
            </a:r>
            <a:r>
              <a:rPr lang="pt-BR" sz="2200" dirty="0" smtClean="0">
                <a:solidFill>
                  <a:schemeClr val="tx1"/>
                </a:solidFill>
              </a:rPr>
              <a:t>.</a:t>
            </a: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>
              <a:solidFill>
                <a:schemeClr val="tx1"/>
              </a:solidFill>
            </a:endParaRPr>
          </a:p>
          <a:p>
            <a:pPr marL="457200" lvl="1" indent="-4572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2200" dirty="0">
                <a:solidFill>
                  <a:srgbClr val="000000"/>
                </a:solidFill>
              </a:rPr>
              <a:t>Aparecimento das </a:t>
            </a:r>
            <a:r>
              <a:rPr lang="pt-BR" sz="2200" dirty="0">
                <a:solidFill>
                  <a:srgbClr val="FF0000"/>
                </a:solidFill>
              </a:rPr>
              <a:t>redes</a:t>
            </a:r>
            <a:r>
              <a:rPr lang="pt-BR" sz="2200" dirty="0">
                <a:solidFill>
                  <a:srgbClr val="000000"/>
                </a:solidFill>
              </a:rPr>
              <a:t> de longa distância e redes locais;</a:t>
            </a:r>
          </a:p>
          <a:p>
            <a:pPr marL="457200" lvl="1" indent="-4572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sz="2200" dirty="0">
                <a:solidFill>
                  <a:srgbClr val="000000"/>
                </a:solidFill>
              </a:rPr>
              <a:t>Empresas </a:t>
            </a:r>
            <a:r>
              <a:rPr lang="pt-BR" sz="2200" u="sng" dirty="0">
                <a:solidFill>
                  <a:srgbClr val="000000"/>
                </a:solidFill>
              </a:rPr>
              <a:t>menores</a:t>
            </a:r>
            <a:r>
              <a:rPr lang="pt-BR" sz="2200" dirty="0">
                <a:solidFill>
                  <a:srgbClr val="000000"/>
                </a:solidFill>
              </a:rPr>
              <a:t> começaram a usar computadores, expandindo o seu mercado.</a:t>
            </a:r>
          </a:p>
          <a:p>
            <a:pPr marL="342000" lvl="1" indent="0" algn="just">
              <a:spcBef>
                <a:spcPts val="600"/>
              </a:spcBef>
              <a:buNone/>
            </a:pPr>
            <a:endParaRPr lang="pt-BR" sz="2200" dirty="0">
              <a:solidFill>
                <a:schemeClr val="tx1"/>
              </a:solidFill>
            </a:endParaRPr>
          </a:p>
          <a:p>
            <a:pPr lvl="1" algn="just">
              <a:spcBef>
                <a:spcPts val="600"/>
              </a:spcBef>
            </a:pPr>
            <a:endParaRPr lang="pt-BR" sz="2200" dirty="0" smtClean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690" y="3140968"/>
            <a:ext cx="524261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pPr lvl="1"/>
            <a:r>
              <a:rPr lang="pt-BR" sz="2600" dirty="0" smtClean="0">
                <a:solidFill>
                  <a:schemeClr val="tx1"/>
                </a:solidFill>
              </a:rPr>
              <a:t>IBM 360 - 1967</a:t>
            </a:r>
            <a:endParaRPr lang="pt-BR" sz="26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ibm360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988840"/>
            <a:ext cx="4857784" cy="3238523"/>
          </a:xfrm>
          <a:prstGeom prst="rect">
            <a:avLst/>
          </a:prstGeom>
        </p:spPr>
      </p:pic>
      <p:pic>
        <p:nvPicPr>
          <p:cNvPr id="5" name="Imagem 4" descr="IBM36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988840"/>
            <a:ext cx="3657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PRIMÓRDIOS DO COMPUTADOR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Antiguidade (Pastores): provável comparação do rebanho com pedras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451418"/>
            <a:ext cx="5832648" cy="39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600" b="1" dirty="0" smtClean="0">
                <a:solidFill>
                  <a:schemeClr val="tx1"/>
                </a:solidFill>
              </a:rPr>
              <a:t>IBM </a:t>
            </a:r>
            <a:r>
              <a:rPr lang="pt-BR" sz="2600" b="1" dirty="0" smtClean="0">
                <a:solidFill>
                  <a:schemeClr val="tx1"/>
                </a:solidFill>
              </a:rPr>
              <a:t>Série 360</a:t>
            </a:r>
          </a:p>
          <a:p>
            <a:pPr lvl="1"/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Substituiu série 7000.</a:t>
            </a:r>
          </a:p>
          <a:p>
            <a:pPr lvl="1"/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Primeira “família” planejada de computadores. </a:t>
            </a:r>
          </a:p>
          <a:p>
            <a:pPr lvl="1"/>
            <a:r>
              <a:rPr lang="pt-B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Conjuntos de instruções semelhantes ou iguais.</a:t>
            </a:r>
          </a:p>
          <a:p>
            <a:pPr lvl="2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 semelhante ou igual.</a:t>
            </a:r>
          </a:p>
          <a:p>
            <a:pPr lvl="2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Velocidade aumentada.</a:t>
            </a:r>
          </a:p>
          <a:p>
            <a:pPr lvl="2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Número cada vez maior de portas de E/S (ou seja, mais terminais).</a:t>
            </a:r>
          </a:p>
          <a:p>
            <a:pPr lvl="2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Tamanho de memória crescente.</a:t>
            </a:r>
          </a:p>
          <a:p>
            <a:pPr lvl="2"/>
            <a:r>
              <a:rPr lang="pt-BR" sz="2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Multiprogamação</a:t>
            </a:r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endParaRPr lang="pt-BR" sz="2600" b="1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0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600" b="1" dirty="0" smtClean="0">
                <a:solidFill>
                  <a:schemeClr val="tx1"/>
                </a:solidFill>
              </a:rPr>
              <a:t>IBM </a:t>
            </a:r>
            <a:r>
              <a:rPr lang="pt-BR" sz="2600" b="1" dirty="0" smtClean="0">
                <a:solidFill>
                  <a:schemeClr val="tx1"/>
                </a:solidFill>
              </a:rPr>
              <a:t>Série 360</a:t>
            </a:r>
          </a:p>
          <a:p>
            <a:pPr lvl="1"/>
            <a:endParaRPr lang="pt-BR" sz="2600" b="1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8280920" cy="345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63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sz="2600" b="1" dirty="0" smtClean="0">
                <a:solidFill>
                  <a:schemeClr val="tx1"/>
                </a:solidFill>
              </a:rPr>
              <a:t>PDP-11</a:t>
            </a:r>
            <a:r>
              <a:rPr lang="pt-BR" sz="2600" b="1" dirty="0">
                <a:solidFill>
                  <a:schemeClr val="tx1"/>
                </a:solidFill>
              </a:rPr>
              <a:t>, sucesso </a:t>
            </a:r>
            <a:r>
              <a:rPr lang="pt-BR" sz="2600" b="1" dirty="0" smtClean="0">
                <a:solidFill>
                  <a:schemeClr val="tx1"/>
                </a:solidFill>
              </a:rPr>
              <a:t>universitário</a:t>
            </a:r>
            <a:endParaRPr lang="pt-BR" sz="2600" b="1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988840"/>
            <a:ext cx="4824536" cy="386269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331640" y="5949280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PDP-11 (Ken Thompson e </a:t>
            </a:r>
            <a:r>
              <a:rPr lang="en-US" u="sng" dirty="0">
                <a:solidFill>
                  <a:srgbClr val="FF0000"/>
                </a:solidFill>
                <a:latin typeface="CMSS10"/>
              </a:rPr>
              <a:t>Dennis Ritchie</a:t>
            </a:r>
            <a:r>
              <a:rPr lang="en-US" dirty="0">
                <a:latin typeface="CMSS10"/>
              </a:rPr>
              <a:t>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/>
          <a:srcRect l="18961" t="14054" r="13426" b="15897"/>
          <a:stretch/>
        </p:blipFill>
        <p:spPr>
          <a:xfrm>
            <a:off x="6804248" y="4509120"/>
            <a:ext cx="1674421" cy="12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7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sz="2600" b="1" dirty="0" smtClean="0">
                <a:solidFill>
                  <a:schemeClr val="tx1"/>
                </a:solidFill>
              </a:rPr>
              <a:t>ALTAIR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Criado por Ed Roberts, em Albuquerque, Novo México </a:t>
            </a:r>
          </a:p>
          <a:p>
            <a:pPr lvl="1" eaLnBrk="1" hangingPunct="1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Processador: 8080 da Intel</a:t>
            </a:r>
          </a:p>
          <a:p>
            <a:pPr lvl="1" eaLnBrk="1" hangingPunct="1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Vendas superou as expectativas </a:t>
            </a:r>
          </a:p>
          <a:p>
            <a:pPr lvl="1" eaLnBrk="1" hangingPunct="1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Considerado o 1º microcomputador</a:t>
            </a:r>
          </a:p>
          <a:p>
            <a:pPr lvl="1" eaLnBrk="1" hangingPunct="1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Bill Gates e Paul  Allen desenvolveram o BASIC</a:t>
            </a:r>
          </a:p>
          <a:p>
            <a:pPr lvl="1"/>
            <a:endParaRPr lang="pt-BR" sz="2200" b="1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23280"/>
            <a:ext cx="3600400" cy="230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02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</a:t>
            </a: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1965-1980)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Nasceu a empresa INTEL que começou a desenvolver o primeiro </a:t>
            </a:r>
            <a:r>
              <a:rPr lang="pt-BR" i="1" dirty="0" smtClean="0">
                <a:solidFill>
                  <a:schemeClr val="tx1"/>
                </a:solidFill>
              </a:rPr>
              <a:t>microprocessador</a:t>
            </a:r>
            <a:r>
              <a:rPr lang="pt-BR" dirty="0" smtClean="0">
                <a:solidFill>
                  <a:schemeClr val="tx1"/>
                </a:solidFill>
              </a:rPr>
              <a:t>, o Intel 4004 (equivalente ao ENIAC)</a:t>
            </a:r>
          </a:p>
          <a:p>
            <a:endParaRPr lang="pt-BR" sz="2400" dirty="0" smtClean="0">
              <a:solidFill>
                <a:schemeClr val="tx1"/>
              </a:solidFill>
            </a:endParaRPr>
          </a:p>
          <a:p>
            <a:endParaRPr lang="pt-B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 smtClean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Nasceu também a Apple, com a criação do Apple I</a:t>
            </a:r>
            <a:endParaRPr lang="pt-BR" sz="2400" dirty="0" smtClean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276872"/>
            <a:ext cx="2101007" cy="16783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4293096"/>
            <a:ext cx="2880320" cy="21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sz="2600" b="1" dirty="0" smtClean="0">
                <a:solidFill>
                  <a:schemeClr val="tx1"/>
                </a:solidFill>
              </a:rPr>
              <a:t>APPLE – APPLE I</a:t>
            </a:r>
            <a:endParaRPr lang="pt-BR" sz="2600" b="1" dirty="0" smtClean="0">
              <a:solidFill>
                <a:schemeClr val="tx1"/>
              </a:solidFill>
            </a:endParaRP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Apresentado por Steve Jobs e Steve </a:t>
            </a:r>
            <a:r>
              <a:rPr lang="pt-BR" sz="2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Wozniak</a:t>
            </a:r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no Clube de Computadores, em </a:t>
            </a:r>
            <a:r>
              <a:rPr lang="pt-BR" sz="22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Palo</a:t>
            </a:r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Alto, em 1976.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Processador: MOS 6502 com 1,00 MHz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Memória: 4Kb – 48KB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Placa de circuito impresso, contendo cerca de 30 chips.</a:t>
            </a:r>
          </a:p>
          <a:p>
            <a:pPr lvl="1" algn="just"/>
            <a:r>
              <a:rPr lang="pt-BR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Valor: US$ 666,66</a:t>
            </a:r>
          </a:p>
          <a:p>
            <a:pPr lvl="1"/>
            <a:endParaRPr lang="pt-BR" sz="2200" b="1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s-media-cache-ak0.pinimg.com/736x/8e/e2/d2/8ee2d2bea1b6713191005c2a64ac40c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" b="3247"/>
          <a:stretch/>
        </p:blipFill>
        <p:spPr bwMode="auto">
          <a:xfrm>
            <a:off x="5674097" y="4308252"/>
            <a:ext cx="3002359" cy="21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-36512" y="4625260"/>
            <a:ext cx="56166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latin typeface="Arial" pitchFamily="34" charset="0"/>
                <a:cs typeface="Arial" pitchFamily="34" charset="0"/>
              </a:rPr>
              <a:t>Início da era do computador pessoal</a:t>
            </a:r>
            <a:br>
              <a:rPr lang="pt-BR" sz="2200" dirty="0">
                <a:latin typeface="Arial" pitchFamily="34" charset="0"/>
                <a:cs typeface="Arial" pitchFamily="34" charset="0"/>
              </a:rPr>
            </a:br>
            <a:r>
              <a:rPr lang="pt-BR" sz="2200" dirty="0">
                <a:latin typeface="Arial" pitchFamily="34" charset="0"/>
                <a:cs typeface="Arial" pitchFamily="34" charset="0"/>
              </a:rPr>
              <a:t>e surge  uma  das  empresas  mais </a:t>
            </a:r>
            <a:br>
              <a:rPr lang="pt-BR" sz="2200" dirty="0">
                <a:latin typeface="Arial" pitchFamily="34" charset="0"/>
                <a:cs typeface="Arial" pitchFamily="34" charset="0"/>
              </a:rPr>
            </a:br>
            <a:r>
              <a:rPr lang="pt-BR" sz="2200" dirty="0">
                <a:latin typeface="Arial" pitchFamily="34" charset="0"/>
                <a:cs typeface="Arial" pitchFamily="34" charset="0"/>
              </a:rPr>
              <a:t>criativa na área da TI.</a:t>
            </a:r>
            <a:endParaRPr lang="pt-BR" sz="2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TERCEIRA GERAÇÃO (1965-1980)</a:t>
            </a:r>
            <a:endParaRPr lang="pt-BR" sz="28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556792"/>
            <a:ext cx="8000195" cy="47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chemeClr val="tx1"/>
                </a:solidFill>
              </a:rPr>
              <a:t>Microprocessadores </a:t>
            </a:r>
            <a:r>
              <a:rPr lang="pt-BR" dirty="0" smtClean="0">
                <a:solidFill>
                  <a:schemeClr val="tx1"/>
                </a:solidFill>
              </a:rPr>
              <a:t>Circuitos Integrados (alta escala de integração) - </a:t>
            </a:r>
            <a:r>
              <a:rPr lang="pt-BR" dirty="0">
                <a:solidFill>
                  <a:schemeClr val="tx1"/>
                </a:solidFill>
              </a:rPr>
              <a:t>VLSI (</a:t>
            </a:r>
            <a:r>
              <a:rPr lang="pt-BR" i="1" dirty="0" err="1">
                <a:solidFill>
                  <a:schemeClr val="tx1"/>
                </a:solidFill>
              </a:rPr>
              <a:t>Very</a:t>
            </a:r>
            <a:r>
              <a:rPr lang="pt-BR" i="1" dirty="0">
                <a:solidFill>
                  <a:schemeClr val="tx1"/>
                </a:solidFill>
              </a:rPr>
              <a:t> </a:t>
            </a:r>
            <a:r>
              <a:rPr lang="pt-BR" i="1" dirty="0" err="1">
                <a:solidFill>
                  <a:schemeClr val="tx1"/>
                </a:solidFill>
              </a:rPr>
              <a:t>Large</a:t>
            </a:r>
            <a:r>
              <a:rPr lang="pt-BR" i="1" dirty="0">
                <a:solidFill>
                  <a:schemeClr val="tx1"/>
                </a:solidFill>
              </a:rPr>
              <a:t> </a:t>
            </a:r>
            <a:r>
              <a:rPr lang="pt-BR" i="1" dirty="0" err="1">
                <a:solidFill>
                  <a:schemeClr val="tx1"/>
                </a:solidFill>
              </a:rPr>
              <a:t>Scale</a:t>
            </a:r>
            <a:r>
              <a:rPr lang="pt-BR" i="1" dirty="0">
                <a:solidFill>
                  <a:schemeClr val="tx1"/>
                </a:solidFill>
              </a:rPr>
              <a:t> </a:t>
            </a:r>
            <a:r>
              <a:rPr lang="pt-BR" i="1" dirty="0" err="1">
                <a:solidFill>
                  <a:schemeClr val="tx1"/>
                </a:solidFill>
              </a:rPr>
              <a:t>of</a:t>
            </a:r>
            <a:r>
              <a:rPr lang="pt-BR" i="1" dirty="0">
                <a:solidFill>
                  <a:schemeClr val="tx1"/>
                </a:solidFill>
              </a:rPr>
              <a:t> </a:t>
            </a:r>
            <a:r>
              <a:rPr lang="pt-BR" i="1" dirty="0" err="1">
                <a:solidFill>
                  <a:schemeClr val="tx1"/>
                </a:solidFill>
              </a:rPr>
              <a:t>Integration</a:t>
            </a:r>
            <a:r>
              <a:rPr lang="pt-BR" sz="2000" dirty="0" smtClean="0">
                <a:solidFill>
                  <a:schemeClr val="tx1"/>
                </a:solidFill>
              </a:rPr>
              <a:t>): o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número de transistores podendo ser integrados numa pastilha de silício atingiu a faixa dos milhares e, logo em seguida, dos </a:t>
            </a:r>
            <a:r>
              <a:rPr lang="pt-BR" dirty="0" smtClean="0">
                <a:solidFill>
                  <a:schemeClr val="tx1"/>
                </a:solidFill>
              </a:rPr>
              <a:t>milhões;</a:t>
            </a:r>
            <a:endParaRPr lang="pt-BR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8" name="Imagem 7" descr="computador-quarta-geraca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356992"/>
            <a:ext cx="2736304" cy="3089629"/>
          </a:xfrm>
          <a:prstGeom prst="rect">
            <a:avLst/>
          </a:prstGeom>
        </p:spPr>
      </p:pic>
      <p:pic>
        <p:nvPicPr>
          <p:cNvPr id="9" name="Imagem 8" descr="m486-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284984"/>
            <a:ext cx="2952328" cy="31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8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algn="just" eaLnBrk="1" hangingPunct="1">
              <a:spcBef>
                <a:spcPts val="0"/>
              </a:spcBef>
            </a:pPr>
            <a:r>
              <a:rPr lang="pt-BR" altLang="pt-BR" sz="2200" b="1" dirty="0" smtClean="0">
                <a:solidFill>
                  <a:schemeClr val="tx1"/>
                </a:solidFill>
              </a:rPr>
              <a:t>VANTAGES/INOVAÇÕES COM </a:t>
            </a:r>
            <a:r>
              <a:rPr lang="pt-BR" sz="2000" b="1" dirty="0">
                <a:solidFill>
                  <a:schemeClr val="tx1"/>
                </a:solidFill>
              </a:rPr>
              <a:t>VLSI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altLang="pt-BR" sz="2200" b="1" dirty="0" smtClean="0">
                <a:solidFill>
                  <a:schemeClr val="tx1"/>
                </a:solidFill>
              </a:rPr>
              <a:t>: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surgiram os novos computadores, ainda menores, mais velozes (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passando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atingir </a:t>
            </a:r>
            <a:r>
              <a:rPr lang="pt-BR" altLang="pt-BR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trilionésimos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segundos) e mais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poderosos;</a:t>
            </a:r>
            <a:endParaRPr lang="pt-BR" alt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memória alcançou, inicialmente 1M e não parou de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aumentar;</a:t>
            </a:r>
            <a:endParaRPr lang="pt-BR" alt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Surgiu o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microcomputador/microprocessador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 era da </a:t>
            </a:r>
            <a:r>
              <a:rPr lang="pt-BR" altLang="pt-BR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informática </a:t>
            </a:r>
            <a:r>
              <a:rPr lang="pt-BR" altLang="pt-BR" sz="2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pessoal/computadores pessoais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Comercialização em larga escala;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2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70" y="4706069"/>
            <a:ext cx="2979812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algn="just" eaLnBrk="1" hangingPunct="1">
              <a:spcBef>
                <a:spcPts val="0"/>
              </a:spcBef>
            </a:pPr>
            <a:r>
              <a:rPr lang="pt-BR" sz="2200" b="1" dirty="0">
                <a:solidFill>
                  <a:schemeClr val="tx1"/>
                </a:solidFill>
              </a:rPr>
              <a:t>IBM </a:t>
            </a:r>
            <a:r>
              <a:rPr lang="pt-BR" sz="2200" b="1" dirty="0" err="1">
                <a:solidFill>
                  <a:schemeClr val="tx1"/>
                </a:solidFill>
              </a:rPr>
              <a:t>Personal</a:t>
            </a:r>
            <a:r>
              <a:rPr lang="pt-BR" sz="2200" b="1" dirty="0">
                <a:solidFill>
                  <a:schemeClr val="tx1"/>
                </a:solidFill>
              </a:rPr>
              <a:t> Computer (PC</a:t>
            </a:r>
            <a:r>
              <a:rPr lang="pt-BR" sz="2200" b="1" dirty="0">
                <a:solidFill>
                  <a:schemeClr val="tx1"/>
                </a:solidFill>
              </a:rPr>
              <a:t>)</a:t>
            </a:r>
            <a:r>
              <a:rPr lang="pt-BR" altLang="pt-BR" sz="2200" b="1" dirty="0">
                <a:solidFill>
                  <a:schemeClr val="tx1"/>
                </a:solidFill>
              </a:rPr>
              <a:t>: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1981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8088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Máquina vendida com MS-DOS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de circuitos público:</a:t>
            </a:r>
          </a:p>
          <a:p>
            <a:pPr lvl="2" algn="just" eaLnBrk="1" hangingPunct="1">
              <a:spcBef>
                <a:spcPts val="600"/>
              </a:spcBef>
            </a:pPr>
            <a:r>
              <a:rPr lang="pt-BR" altLang="pt-BR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pt-BR" alt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permitir que outros fabricassem componentes facilmente acopláveis ao PC;</a:t>
            </a:r>
          </a:p>
          <a:p>
            <a:pPr lvl="2" algn="just" eaLnBrk="1" hangingPunct="1">
              <a:spcBef>
                <a:spcPts val="600"/>
              </a:spcBef>
            </a:pPr>
            <a:r>
              <a:rPr lang="pt-BR" altLang="pt-BR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Consequência: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indústria de clones.</a:t>
            </a:r>
            <a:endParaRPr lang="pt-BR" alt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9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10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131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214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PRIMÓRDIOS DO COMPUTADOR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Crescimento do rebanho: comparação por agrupamento – conceito de base para um sistema de numeração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4" y="2276872"/>
            <a:ext cx="7776864" cy="41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6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544616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r>
              <a:rPr lang="pt-BR" sz="2200" b="1" dirty="0">
                <a:solidFill>
                  <a:schemeClr val="tx1"/>
                </a:solidFill>
              </a:rPr>
              <a:t>Apple – Lisa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Começou </a:t>
            </a: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1978 e finalizou em 1983.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Microprocessador Motorola 68000 a 5 MHz, tinha 1 MB de RAM, memória virtual, um disco rígido externo de 5 MB e dois leitores de disquetes 5,25" de 871 KB.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 o primeiro microcomputador a ter um mouse e uma interface gráfica.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20833"/>
            <a:ext cx="3456384" cy="227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53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544616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3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(1980 - 1990)</a:t>
            </a:r>
            <a:endParaRPr lang="en-US" alt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r>
              <a:rPr lang="pt-BR" sz="2200" b="1" dirty="0">
                <a:solidFill>
                  <a:schemeClr val="tx1"/>
                </a:solidFill>
              </a:rPr>
              <a:t>Osborne – Osborne I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 </a:t>
            </a:r>
            <a:r>
              <a:rPr lang="pt-BR" alt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microcomputador portátil</a:t>
            </a: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lançado em 1981.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Pesava aproximadamente 11 Kg.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 com corrente alternada.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de 5”.</a:t>
            </a:r>
          </a:p>
          <a:p>
            <a:pPr lvl="1" algn="just" eaLnBrk="1" hangingPunct="1">
              <a:spcBef>
                <a:spcPts val="600"/>
              </a:spcBef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Processador </a:t>
            </a:r>
            <a:r>
              <a:rPr lang="pt-BR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Zilog</a:t>
            </a: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Z80 com 4 MHz e memória de 64 Kb.</a:t>
            </a:r>
          </a:p>
        </p:txBody>
      </p:sp>
      <p:pic>
        <p:nvPicPr>
          <p:cNvPr id="6" name="Picture 2" descr="https://encrypted-tbn2.gstatic.com/images?q=tbn:ANd9GcSC2by4fVlq5QEYeZvtYJYh32uXRiArevxGVvhhJ5UXKe1-OUzJ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551386"/>
            <a:ext cx="3240360" cy="1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3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1980-1990)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IBM introduziu no mercado o PC, microcomputadores que se tornaram padrão: PC, PC-XT, PC-AT, PX-XT, PC 386, PC 486, etc.</a:t>
            </a:r>
            <a:endParaRPr lang="pt-BR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 smtClean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Surgem os </a:t>
            </a:r>
            <a:r>
              <a:rPr lang="pt-BR" b="1" dirty="0" err="1">
                <a:solidFill>
                  <a:schemeClr val="tx1"/>
                </a:solidFill>
              </a:rPr>
              <a:t>supercompuatores</a:t>
            </a:r>
            <a:r>
              <a:rPr lang="pt-BR" b="1" dirty="0">
                <a:solidFill>
                  <a:schemeClr val="tx1"/>
                </a:solidFill>
              </a:rPr>
              <a:t>: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U</a:t>
            </a:r>
            <a:r>
              <a:rPr lang="pt-BR" sz="2200" dirty="0" smtClean="0">
                <a:solidFill>
                  <a:schemeClr val="tx1"/>
                </a:solidFill>
              </a:rPr>
              <a:t>sados </a:t>
            </a:r>
            <a:r>
              <a:rPr lang="pt-BR" sz="2200" dirty="0">
                <a:solidFill>
                  <a:schemeClr val="tx1"/>
                </a:solidFill>
              </a:rPr>
              <a:t>em laboratórios e centros de pesquisa </a:t>
            </a:r>
            <a:r>
              <a:rPr lang="pt-BR" sz="2200" dirty="0" smtClean="0">
                <a:solidFill>
                  <a:schemeClr val="tx1"/>
                </a:solidFill>
              </a:rPr>
              <a:t>aeroespaciais, empresas </a:t>
            </a:r>
            <a:r>
              <a:rPr lang="pt-BR" sz="2200" dirty="0">
                <a:solidFill>
                  <a:schemeClr val="tx1"/>
                </a:solidFill>
              </a:rPr>
              <a:t>de altíssima tecnologia, previsão do tempo e </a:t>
            </a:r>
            <a:r>
              <a:rPr lang="pt-BR" sz="2200" dirty="0" smtClean="0">
                <a:solidFill>
                  <a:schemeClr val="tx1"/>
                </a:solidFill>
              </a:rPr>
              <a:t>a produção </a:t>
            </a:r>
            <a:r>
              <a:rPr lang="pt-BR" sz="2200" dirty="0">
                <a:solidFill>
                  <a:schemeClr val="tx1"/>
                </a:solidFill>
              </a:rPr>
              <a:t>de efeitos e imagens computadorizadas de </a:t>
            </a:r>
            <a:r>
              <a:rPr lang="pt-BR" sz="2200" dirty="0" smtClean="0">
                <a:solidFill>
                  <a:schemeClr val="tx1"/>
                </a:solidFill>
              </a:rPr>
              <a:t>alta qualidade</a:t>
            </a:r>
            <a:r>
              <a:rPr lang="pt-BR" sz="2200" dirty="0">
                <a:solidFill>
                  <a:schemeClr val="tx1"/>
                </a:solidFill>
              </a:rPr>
              <a:t>.</a:t>
            </a:r>
          </a:p>
          <a:p>
            <a:pPr lvl="1" algn="just">
              <a:spcBef>
                <a:spcPts val="1200"/>
              </a:spcBef>
            </a:pPr>
            <a:r>
              <a:rPr lang="pt-BR" sz="2200" dirty="0" err="1" smtClean="0">
                <a:solidFill>
                  <a:schemeClr val="tx1"/>
                </a:solidFill>
              </a:rPr>
              <a:t>Cray</a:t>
            </a:r>
            <a:r>
              <a:rPr lang="pt-BR" sz="2200" dirty="0" smtClean="0">
                <a:solidFill>
                  <a:schemeClr val="tx1"/>
                </a:solidFill>
              </a:rPr>
              <a:t>-I</a:t>
            </a:r>
            <a:r>
              <a:rPr lang="pt-BR" sz="2200" dirty="0">
                <a:solidFill>
                  <a:schemeClr val="tx1"/>
                </a:solidFill>
              </a:rPr>
              <a:t>, Cyber 205, Fujitsu </a:t>
            </a:r>
            <a:r>
              <a:rPr lang="pt-BR" sz="2200" dirty="0" err="1">
                <a:solidFill>
                  <a:schemeClr val="tx1"/>
                </a:solidFill>
              </a:rPr>
              <a:t>Facon</a:t>
            </a:r>
            <a:r>
              <a:rPr lang="pt-BR" sz="2200" dirty="0">
                <a:solidFill>
                  <a:schemeClr val="tx1"/>
                </a:solidFill>
              </a:rPr>
              <a:t>-APU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QUARTA GERAÇÃO (</a:t>
            </a: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1980-1990)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Intel </a:t>
            </a:r>
            <a:r>
              <a:rPr lang="pt-BR" dirty="0">
                <a:solidFill>
                  <a:schemeClr val="tx1"/>
                </a:solidFill>
              </a:rPr>
              <a:t>8008, 1972</a:t>
            </a:r>
          </a:p>
          <a:p>
            <a:r>
              <a:rPr lang="pt-BR" dirty="0">
                <a:solidFill>
                  <a:schemeClr val="tx1"/>
                </a:solidFill>
              </a:rPr>
              <a:t>Altair 8800, 1974, montado em kits</a:t>
            </a:r>
          </a:p>
          <a:p>
            <a:r>
              <a:rPr lang="en-US" dirty="0">
                <a:solidFill>
                  <a:schemeClr val="tx1"/>
                </a:solidFill>
              </a:rPr>
              <a:t>Apple, 1976, </a:t>
            </a:r>
            <a:r>
              <a:rPr lang="en-US" dirty="0" err="1">
                <a:solidFill>
                  <a:schemeClr val="tx1"/>
                </a:solidFill>
              </a:rPr>
              <a:t>TV+Teclado</a:t>
            </a:r>
            <a:r>
              <a:rPr lang="en-US" dirty="0">
                <a:solidFill>
                  <a:schemeClr val="tx1"/>
                </a:solidFill>
              </a:rPr>
              <a:t>, BASIC </a:t>
            </a:r>
            <a:r>
              <a:rPr lang="en-US" dirty="0" err="1">
                <a:solidFill>
                  <a:schemeClr val="tx1"/>
                </a:solidFill>
              </a:rPr>
              <a:t>escrito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</a:t>
            </a:r>
            <a:r>
              <a:rPr lang="en-US" dirty="0">
                <a:solidFill>
                  <a:schemeClr val="tx1"/>
                </a:solidFill>
              </a:rPr>
              <a:t> Bill </a:t>
            </a:r>
            <a:r>
              <a:rPr lang="en-US" dirty="0" smtClean="0">
                <a:solidFill>
                  <a:schemeClr val="tx1"/>
                </a:solidFill>
              </a:rPr>
              <a:t>Gates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7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QUINTA GERAÇÃO (1990-?)</a:t>
            </a:r>
            <a:endParaRPr lang="pt-BR" sz="2800" dirty="0">
              <a:solidFill>
                <a:schemeClr val="tx1"/>
              </a:solidFill>
            </a:endParaRPr>
          </a:p>
          <a:p>
            <a:pPr lvl="1" algn="just"/>
            <a:r>
              <a:rPr lang="pt-BR" sz="2600" dirty="0">
                <a:solidFill>
                  <a:schemeClr val="tx1"/>
                </a:solidFill>
              </a:rPr>
              <a:t>Computadores com Circuitos Integrados com Ultra Escala de Integração - ULSI </a:t>
            </a:r>
            <a:r>
              <a:rPr lang="pt-BR" sz="2600" dirty="0" smtClean="0">
                <a:solidFill>
                  <a:schemeClr val="tx1"/>
                </a:solidFill>
              </a:rPr>
              <a:t>- Era </a:t>
            </a:r>
            <a:r>
              <a:rPr lang="pt-BR" sz="2600" dirty="0">
                <a:solidFill>
                  <a:schemeClr val="tx1"/>
                </a:solidFill>
              </a:rPr>
              <a:t>dos múltiplos processadores</a:t>
            </a:r>
          </a:p>
          <a:p>
            <a:pPr lvl="2" algn="just"/>
            <a:r>
              <a:rPr lang="pt-BR" sz="2600" dirty="0">
                <a:solidFill>
                  <a:schemeClr val="tx1"/>
                </a:solidFill>
              </a:rPr>
              <a:t>Em vez de </a:t>
            </a:r>
            <a:r>
              <a:rPr lang="pt-BR" sz="2600" dirty="0" smtClean="0">
                <a:solidFill>
                  <a:schemeClr val="tx1"/>
                </a:solidFill>
              </a:rPr>
              <a:t>tentar </a:t>
            </a:r>
            <a:r>
              <a:rPr lang="pt-BR" sz="2600" dirty="0">
                <a:solidFill>
                  <a:schemeClr val="tx1"/>
                </a:solidFill>
              </a:rPr>
              <a:t>alcançar altos </a:t>
            </a:r>
            <a:r>
              <a:rPr lang="pt-BR" sz="2600" dirty="0" err="1">
                <a:solidFill>
                  <a:schemeClr val="tx1"/>
                </a:solidFill>
              </a:rPr>
              <a:t>clocks</a:t>
            </a:r>
            <a:r>
              <a:rPr lang="pt-BR" sz="2600" dirty="0">
                <a:solidFill>
                  <a:schemeClr val="tx1"/>
                </a:solidFill>
              </a:rPr>
              <a:t>, aumenta-se o numero de </a:t>
            </a:r>
            <a:r>
              <a:rPr lang="pt-BR" sz="2600" dirty="0" smtClean="0">
                <a:solidFill>
                  <a:schemeClr val="tx1"/>
                </a:solidFill>
              </a:rPr>
              <a:t>núcleos;</a:t>
            </a:r>
            <a:endParaRPr lang="pt-BR" sz="2600" dirty="0">
              <a:solidFill>
                <a:schemeClr val="tx1"/>
              </a:solidFill>
            </a:endParaRPr>
          </a:p>
          <a:p>
            <a:pPr lvl="1" algn="just"/>
            <a:r>
              <a:rPr lang="pt-BR" sz="2600" dirty="0">
                <a:solidFill>
                  <a:schemeClr val="tx1"/>
                </a:solidFill>
              </a:rPr>
              <a:t>Velocidade de tratamento de dados </a:t>
            </a:r>
            <a:r>
              <a:rPr lang="pt-BR" sz="2600" dirty="0" smtClean="0">
                <a:solidFill>
                  <a:schemeClr val="tx1"/>
                </a:solidFill>
              </a:rPr>
              <a:t>elevada;</a:t>
            </a:r>
            <a:endParaRPr lang="pt-BR" sz="2600" dirty="0">
              <a:solidFill>
                <a:schemeClr val="tx1"/>
              </a:solidFill>
            </a:endParaRPr>
          </a:p>
          <a:p>
            <a:pPr lvl="1" algn="just"/>
            <a:r>
              <a:rPr lang="pt-BR" sz="2600" dirty="0">
                <a:solidFill>
                  <a:schemeClr val="tx1"/>
                </a:solidFill>
              </a:rPr>
              <a:t>Alta </a:t>
            </a:r>
            <a:r>
              <a:rPr lang="pt-BR" sz="2600" dirty="0" smtClean="0">
                <a:solidFill>
                  <a:schemeClr val="tx1"/>
                </a:solidFill>
              </a:rPr>
              <a:t>confiabilidade;</a:t>
            </a:r>
          </a:p>
          <a:p>
            <a:pPr lvl="1" algn="just"/>
            <a:r>
              <a:rPr lang="pt-BR" sz="2600" dirty="0" smtClean="0">
                <a:solidFill>
                  <a:srgbClr val="FF0000"/>
                </a:solidFill>
              </a:rPr>
              <a:t>Computação paralela.</a:t>
            </a:r>
            <a:endParaRPr lang="pt-BR" sz="2600" dirty="0">
              <a:solidFill>
                <a:srgbClr val="FF0000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 descr="intel_core_i7_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14" y="4023478"/>
            <a:ext cx="2880320" cy="24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QUINTA GERAÇÃO (1990-?)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r>
              <a:rPr lang="pt-BR" sz="2800" dirty="0" smtClean="0">
                <a:solidFill>
                  <a:schemeClr val="tx1"/>
                </a:solidFill>
              </a:rPr>
              <a:t>LEMA: C</a:t>
            </a:r>
            <a:r>
              <a:rPr lang="pt-BR" sz="2800" dirty="0" smtClean="0">
                <a:solidFill>
                  <a:schemeClr val="tx1"/>
                </a:solidFill>
              </a:rPr>
              <a:t>omputadores </a:t>
            </a:r>
            <a:r>
              <a:rPr lang="pt-BR" sz="2800" dirty="0">
                <a:solidFill>
                  <a:schemeClr val="tx1"/>
                </a:solidFill>
              </a:rPr>
              <a:t>capazes de entender a linguagem natural </a:t>
            </a:r>
            <a:r>
              <a:rPr lang="pt-BR" sz="2800" dirty="0" smtClean="0">
                <a:solidFill>
                  <a:schemeClr val="tx1"/>
                </a:solidFill>
              </a:rPr>
              <a:t>do </a:t>
            </a:r>
            <a:r>
              <a:rPr lang="pt-BR" sz="2800" dirty="0" smtClean="0">
                <a:solidFill>
                  <a:schemeClr val="tx1"/>
                </a:solidFill>
              </a:rPr>
              <a:t>homem e </a:t>
            </a:r>
            <a:r>
              <a:rPr lang="pt-BR" sz="2800" dirty="0">
                <a:solidFill>
                  <a:schemeClr val="tx1"/>
                </a:solidFill>
              </a:rPr>
              <a:t>a inteligência </a:t>
            </a:r>
            <a:r>
              <a:rPr lang="pt-BR" sz="2800" dirty="0" smtClean="0">
                <a:solidFill>
                  <a:schemeClr val="tx1"/>
                </a:solidFill>
              </a:rPr>
              <a:t>artificial </a:t>
            </a:r>
            <a:r>
              <a:rPr lang="pt-BR" sz="2800" dirty="0">
                <a:solidFill>
                  <a:schemeClr val="tx1"/>
                </a:solidFill>
              </a:rPr>
              <a:t>será a fonte de </a:t>
            </a:r>
            <a:r>
              <a:rPr lang="pt-BR" sz="2800" dirty="0" smtClean="0">
                <a:solidFill>
                  <a:schemeClr val="tx1"/>
                </a:solidFill>
              </a:rPr>
              <a:t>diversos avanços</a:t>
            </a:r>
            <a:r>
              <a:rPr lang="pt-BR" sz="2800" dirty="0">
                <a:solidFill>
                  <a:schemeClr val="tx1"/>
                </a:solidFill>
              </a:rPr>
              <a:t>.</a:t>
            </a: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068960"/>
            <a:ext cx="4373921" cy="291488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699792" y="5949280"/>
            <a:ext cx="3829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MSS10"/>
              </a:rPr>
              <a:t>Smartphone e </a:t>
            </a:r>
            <a:r>
              <a:rPr lang="pt-BR" dirty="0" err="1">
                <a:latin typeface="CMSS10"/>
              </a:rPr>
              <a:t>Smartwatch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6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QUÂNTICO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/>
            <a:r>
              <a:rPr lang="pt-BR" sz="2200" dirty="0">
                <a:solidFill>
                  <a:schemeClr val="tx1"/>
                </a:solidFill>
              </a:rPr>
              <a:t>De acordo com especialistas, deve atingir o máximo de sua limitação </a:t>
            </a:r>
            <a:r>
              <a:rPr lang="pt-BR" sz="2200" dirty="0" smtClean="0">
                <a:solidFill>
                  <a:schemeClr val="tx1"/>
                </a:solidFill>
              </a:rPr>
              <a:t>física </a:t>
            </a:r>
            <a:r>
              <a:rPr lang="pt-BR" sz="2200" dirty="0">
                <a:solidFill>
                  <a:schemeClr val="tx1"/>
                </a:solidFill>
              </a:rPr>
              <a:t>de processamento entre 10 e 20 anos</a:t>
            </a:r>
            <a:r>
              <a:rPr lang="pt-BR" sz="22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computador quântico usa, em lugar dos tradicionais microprocessadores de chips de silício, um dispositivo baseado em propriedades físicas dos átomos, como o sentido de giro deles, para contar números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zeros (bits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em vez de cargas elétricas como nos computadores atuais. </a:t>
            </a:r>
            <a:endParaRPr lang="pt-BR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 </a:t>
            </a:r>
            <a:r>
              <a:rPr lang="pt-BR" altLang="pt-B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 é que os átomos também podem se sobrepor, o que permite ao equipamento processar equações muito mais 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rapidamente</a:t>
            </a:r>
            <a:r>
              <a:rPr lang="pt-BR" altLang="pt-BR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3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QUÂNTICO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372934"/>
            <a:ext cx="8284991" cy="508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9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</a:t>
            </a: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QUÂNTICO</a:t>
            </a:r>
          </a:p>
          <a:p>
            <a:pPr eaLnBrk="1" hangingPunct="1">
              <a:spcBef>
                <a:spcPts val="1200"/>
              </a:spcBef>
            </a:pPr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 de </a:t>
            </a:r>
            <a:r>
              <a:rPr lang="pt-BR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</a:t>
            </a:r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 Ciclo vicioso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 rot="5400000">
            <a:off x="5895554" y="4215557"/>
            <a:ext cx="1123950" cy="1085850"/>
          </a:xfrm>
          <a:custGeom>
            <a:avLst/>
            <a:gdLst>
              <a:gd name="G0" fmla="+- 0 0 0"/>
              <a:gd name="G1" fmla="+- -8625518 0 0"/>
              <a:gd name="G2" fmla="+- 0 0 -8625518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625518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625518"/>
              <a:gd name="G36" fmla="sin G34 -8625518"/>
              <a:gd name="G37" fmla="+/ -8625518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225 w 21600"/>
              <a:gd name="T5" fmla="*/ 948 h 21600"/>
              <a:gd name="T6" fmla="*/ 5420 w 21600"/>
              <a:gd name="T7" fmla="*/ 4744 h 21600"/>
              <a:gd name="T8" fmla="*/ 13012 w 21600"/>
              <a:gd name="T9" fmla="*/ 587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478" y="5399"/>
                  <a:pt x="8202" y="5884"/>
                  <a:pt x="7213" y="6762"/>
                </a:cubicBezTo>
                <a:lnTo>
                  <a:pt x="3627" y="2725"/>
                </a:lnTo>
                <a:cubicBezTo>
                  <a:pt x="5604" y="969"/>
                  <a:pt x="8156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610353">
            <a:off x="5870154" y="2702669"/>
            <a:ext cx="1058863" cy="1057275"/>
          </a:xfrm>
          <a:custGeom>
            <a:avLst/>
            <a:gdLst>
              <a:gd name="G0" fmla="+- 0 0 0"/>
              <a:gd name="G1" fmla="+- -8625518 0 0"/>
              <a:gd name="G2" fmla="+- 0 0 -8625518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625518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625518"/>
              <a:gd name="G36" fmla="sin G34 -8625518"/>
              <a:gd name="G37" fmla="+/ -8625518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225 w 21600"/>
              <a:gd name="T5" fmla="*/ 948 h 21600"/>
              <a:gd name="T6" fmla="*/ 5420 w 21600"/>
              <a:gd name="T7" fmla="*/ 4744 h 21600"/>
              <a:gd name="T8" fmla="*/ 13012 w 21600"/>
              <a:gd name="T9" fmla="*/ 587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478" y="5399"/>
                  <a:pt x="8202" y="5884"/>
                  <a:pt x="7213" y="6762"/>
                </a:cubicBezTo>
                <a:lnTo>
                  <a:pt x="3627" y="2725"/>
                </a:lnTo>
                <a:cubicBezTo>
                  <a:pt x="5604" y="969"/>
                  <a:pt x="8156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 rot="11343914">
            <a:off x="1647404" y="4215557"/>
            <a:ext cx="1143000" cy="1104900"/>
          </a:xfrm>
          <a:custGeom>
            <a:avLst/>
            <a:gdLst>
              <a:gd name="G0" fmla="+- 0 0 0"/>
              <a:gd name="G1" fmla="+- -8625518 0 0"/>
              <a:gd name="G2" fmla="+- 0 0 -8625518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625518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625518"/>
              <a:gd name="G36" fmla="sin G34 -8625518"/>
              <a:gd name="G37" fmla="+/ -8625518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225 w 21600"/>
              <a:gd name="T5" fmla="*/ 948 h 21600"/>
              <a:gd name="T6" fmla="*/ 5420 w 21600"/>
              <a:gd name="T7" fmla="*/ 4744 h 21600"/>
              <a:gd name="T8" fmla="*/ 13012 w 21600"/>
              <a:gd name="T9" fmla="*/ 587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478" y="5399"/>
                  <a:pt x="8202" y="5884"/>
                  <a:pt x="7213" y="6762"/>
                </a:cubicBezTo>
                <a:lnTo>
                  <a:pt x="3627" y="2725"/>
                </a:lnTo>
                <a:cubicBezTo>
                  <a:pt x="5604" y="969"/>
                  <a:pt x="8156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rot="17100000">
            <a:off x="1609304" y="2729657"/>
            <a:ext cx="1143000" cy="1104900"/>
          </a:xfrm>
          <a:custGeom>
            <a:avLst/>
            <a:gdLst>
              <a:gd name="G0" fmla="+- 0 0 0"/>
              <a:gd name="G1" fmla="+- -8625518 0 0"/>
              <a:gd name="G2" fmla="+- 0 0 -8625518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8625518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8625518"/>
              <a:gd name="G36" fmla="sin G34 -8625518"/>
              <a:gd name="G37" fmla="+/ -8625518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5225 w 21600"/>
              <a:gd name="T5" fmla="*/ 948 h 21600"/>
              <a:gd name="T6" fmla="*/ 5420 w 21600"/>
              <a:gd name="T7" fmla="*/ 4744 h 21600"/>
              <a:gd name="T8" fmla="*/ 13012 w 21600"/>
              <a:gd name="T9" fmla="*/ 5874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9478" y="5399"/>
                  <a:pt x="8202" y="5884"/>
                  <a:pt x="7213" y="6762"/>
                </a:cubicBezTo>
                <a:lnTo>
                  <a:pt x="3627" y="2725"/>
                </a:lnTo>
                <a:cubicBezTo>
                  <a:pt x="5604" y="969"/>
                  <a:pt x="8156" y="-1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725316" y="2629644"/>
            <a:ext cx="3190875" cy="70167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Avanços na tecnologia (transistores/CHIPS)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5392316" y="3658344"/>
            <a:ext cx="2867025" cy="70167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>
            <a:spAutoFit/>
          </a:bodyPr>
          <a:lstStyle/>
          <a:p>
            <a:pPr algn="ctr" eaLnBrk="0" hangingPunct="0"/>
            <a:r>
              <a:rPr lang="pt-BR" sz="2000" b="1">
                <a:solidFill>
                  <a:srgbClr val="000000"/>
                </a:solidFill>
                <a:latin typeface="Arial" charset="0"/>
              </a:rPr>
              <a:t>Produtos Melhores a preços mais baixos</a:t>
            </a: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72666" y="3658344"/>
            <a:ext cx="2486025" cy="70167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>
            <a:spAutoFit/>
          </a:bodyPr>
          <a:lstStyle/>
          <a:p>
            <a:pPr algn="ctr" eaLnBrk="0" hangingPunct="0"/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Novos mercados, novas empresas</a:t>
            </a: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2915816" y="4725144"/>
            <a:ext cx="2867025" cy="701675"/>
          </a:xfrm>
          <a:prstGeom prst="rect">
            <a:avLst/>
          </a:prstGeom>
          <a:solidFill>
            <a:srgbClr val="FFFFCC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>
            <a:spAutoFit/>
          </a:bodyPr>
          <a:lstStyle/>
          <a:p>
            <a:pPr algn="ctr" eaLnBrk="0" hangingPunct="0"/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Novas     </a:t>
            </a:r>
          </a:p>
          <a:p>
            <a:pPr algn="ctr" eaLnBrk="0" hangingPunct="0"/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Aplicaç</a:t>
            </a:r>
            <a:r>
              <a:rPr lang="pt-BR" sz="1800" b="1" dirty="0">
                <a:solidFill>
                  <a:srgbClr val="000000"/>
                </a:solidFill>
                <a:latin typeface="Arial" charset="0"/>
              </a:rPr>
              <a:t>õ</a:t>
            </a:r>
            <a:r>
              <a:rPr lang="pt-BR" sz="2000" b="1" dirty="0">
                <a:solidFill>
                  <a:srgbClr val="000000"/>
                </a:solidFill>
                <a:latin typeface="Arial" charset="0"/>
              </a:rPr>
              <a:t>es             </a:t>
            </a: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1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QUÂNTICO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000" dirty="0">
                <a:solidFill>
                  <a:schemeClr val="tx1"/>
                </a:solidFill>
              </a:rPr>
              <a:t>Os processadores quânticos começam onde os de silício acabam: "A computação quântica começa onde a </a:t>
            </a:r>
            <a:r>
              <a:rPr lang="pt-BR" sz="2000" b="1" u="sng" dirty="0">
                <a:solidFill>
                  <a:srgbClr val="FF0000"/>
                </a:solidFill>
              </a:rPr>
              <a:t>lei de Moore </a:t>
            </a:r>
            <a:r>
              <a:rPr lang="pt-BR" sz="2000" dirty="0">
                <a:solidFill>
                  <a:schemeClr val="tx1"/>
                </a:solidFill>
              </a:rPr>
              <a:t>termina, por volta de 2020, quando os itens dos circuitos terão o tamanho de átomos e moléculas", afirma Chuang.</a:t>
            </a:r>
            <a:endParaRPr lang="en-US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1200"/>
              </a:spcBef>
            </a:pPr>
            <a:endParaRPr lang="pt-BR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alt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PRIMÓRDIOS DO COMPUTADOR</a:t>
            </a:r>
          </a:p>
          <a:p>
            <a:pPr algn="just"/>
            <a:r>
              <a:rPr lang="pt-BR" dirty="0" smtClean="0">
                <a:solidFill>
                  <a:schemeClr val="tx1"/>
                </a:solidFill>
              </a:rPr>
              <a:t>Provável origem do sistema de numeração decimal: o homem necessitava de um conjunto para estabelecer comparações de forma mais prática do que usando pedras, um conjunto que estivesse “mais à mão” sempre que necessário.	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74" y="2996952"/>
            <a:ext cx="4896544" cy="34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 QUÂNTICO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L</a:t>
            </a:r>
            <a:r>
              <a:rPr lang="pt-BR" sz="2200" dirty="0" smtClean="0">
                <a:solidFill>
                  <a:schemeClr val="tx1"/>
                </a:solidFill>
              </a:rPr>
              <a:t>ei </a:t>
            </a:r>
            <a:r>
              <a:rPr lang="pt-BR" sz="2200" dirty="0">
                <a:solidFill>
                  <a:schemeClr val="tx1"/>
                </a:solidFill>
              </a:rPr>
              <a:t>de Moore, conceito criado em 65 pelo </a:t>
            </a:r>
            <a:r>
              <a:rPr lang="pt-BR" sz="2200" dirty="0" err="1">
                <a:solidFill>
                  <a:schemeClr val="tx1"/>
                </a:solidFill>
              </a:rPr>
              <a:t>co-fundador</a:t>
            </a:r>
            <a:r>
              <a:rPr lang="pt-BR" sz="2200" dirty="0">
                <a:solidFill>
                  <a:schemeClr val="tx1"/>
                </a:solidFill>
              </a:rPr>
              <a:t> da fabricante de </a:t>
            </a:r>
            <a:r>
              <a:rPr lang="pt-BR" sz="2200" dirty="0" smtClean="0">
                <a:solidFill>
                  <a:schemeClr val="tx1"/>
                </a:solidFill>
              </a:rPr>
              <a:t>processadores Intel</a:t>
            </a:r>
            <a:r>
              <a:rPr lang="pt-BR" sz="2200" dirty="0">
                <a:solidFill>
                  <a:schemeClr val="tx1"/>
                </a:solidFill>
              </a:rPr>
              <a:t>, Gordon Moore, diz que o número de transistores colocados em um chip dobra </a:t>
            </a:r>
            <a:r>
              <a:rPr lang="pt-BR" sz="2200" dirty="0" smtClean="0">
                <a:solidFill>
                  <a:schemeClr val="tx1"/>
                </a:solidFill>
              </a:rPr>
              <a:t>a cada </a:t>
            </a:r>
            <a:r>
              <a:rPr lang="pt-BR" sz="2200" dirty="0">
                <a:solidFill>
                  <a:schemeClr val="tx1"/>
                </a:solidFill>
              </a:rPr>
              <a:t>18 meses. Quanto maior a quantidade de transistores nos chips, maior </a:t>
            </a:r>
            <a:r>
              <a:rPr lang="pt-BR" sz="2200" dirty="0" smtClean="0">
                <a:solidFill>
                  <a:schemeClr val="tx1"/>
                </a:solidFill>
              </a:rPr>
              <a:t>a velocidade </a:t>
            </a:r>
            <a:r>
              <a:rPr lang="pt-BR" sz="2200" dirty="0">
                <a:solidFill>
                  <a:schemeClr val="tx1"/>
                </a:solidFill>
              </a:rPr>
              <a:t>de processamento. Essa teoria vem se confirmando desde a </a:t>
            </a:r>
            <a:r>
              <a:rPr lang="pt-BR" sz="2200" dirty="0" smtClean="0">
                <a:solidFill>
                  <a:schemeClr val="tx1"/>
                </a:solidFill>
              </a:rPr>
              <a:t>sua formulação</a:t>
            </a:r>
            <a:r>
              <a:rPr lang="pt-BR" sz="2200" dirty="0">
                <a:solidFill>
                  <a:schemeClr val="tx1"/>
                </a:solidFill>
              </a:rPr>
              <a:t>.</a:t>
            </a:r>
            <a:endParaRPr lang="en-US" altLang="pt-BR" sz="2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"/>
    </mc:Choice>
    <mc:Fallback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E QUANTO A SOFTWARE?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200" dirty="0">
                <a:solidFill>
                  <a:schemeClr val="tx1"/>
                </a:solidFill>
              </a:rPr>
              <a:t>Como pôde ser observado, o hardware foi o que sofreu as maiores transformações. Mas também vemos muitas evoluções no software</a:t>
            </a:r>
            <a:r>
              <a:rPr lang="pt-BR" sz="2200" dirty="0" smtClean="0">
                <a:solidFill>
                  <a:schemeClr val="tx1"/>
                </a:solidFill>
              </a:rPr>
              <a:t>: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1957 : Primeiro compilador Fortran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1959 : Comitê </a:t>
            </a:r>
            <a:r>
              <a:rPr lang="pt-BR" sz="1800" dirty="0" err="1">
                <a:solidFill>
                  <a:schemeClr val="tx1"/>
                </a:solidFill>
              </a:rPr>
              <a:t>Codasyl</a:t>
            </a:r>
            <a:r>
              <a:rPr lang="pt-BR" sz="1800" dirty="0">
                <a:solidFill>
                  <a:schemeClr val="tx1"/>
                </a:solidFill>
              </a:rPr>
              <a:t> é formado para criar o </a:t>
            </a:r>
            <a:r>
              <a:rPr lang="pt-BR" sz="1800" dirty="0" err="1">
                <a:solidFill>
                  <a:schemeClr val="tx1"/>
                </a:solidFill>
              </a:rPr>
              <a:t>Cobol</a:t>
            </a:r>
            <a:r>
              <a:rPr lang="pt-BR" sz="1800" dirty="0">
                <a:solidFill>
                  <a:schemeClr val="tx1"/>
                </a:solidFill>
              </a:rPr>
              <a:t> (Common Business </a:t>
            </a:r>
            <a:r>
              <a:rPr lang="pt-BR" sz="1800" dirty="0" err="1">
                <a:solidFill>
                  <a:schemeClr val="tx1"/>
                </a:solidFill>
              </a:rPr>
              <a:t>Oriented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Language</a:t>
            </a:r>
            <a:r>
              <a:rPr lang="pt-BR" sz="1800" dirty="0">
                <a:solidFill>
                  <a:schemeClr val="tx1"/>
                </a:solidFill>
              </a:rPr>
              <a:t>).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1959 : A linguagem </a:t>
            </a:r>
            <a:r>
              <a:rPr lang="pt-BR" sz="1800" dirty="0" err="1">
                <a:solidFill>
                  <a:schemeClr val="tx1"/>
                </a:solidFill>
              </a:rPr>
              <a:t>Lisp</a:t>
            </a:r>
            <a:r>
              <a:rPr lang="pt-BR" sz="1800" dirty="0">
                <a:solidFill>
                  <a:schemeClr val="tx1"/>
                </a:solidFill>
              </a:rPr>
              <a:t> é criada para aplicações de inteligência artificial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1960 : Desenvolvido o padrão </a:t>
            </a:r>
            <a:r>
              <a:rPr lang="pt-BR" sz="1800" dirty="0" err="1">
                <a:solidFill>
                  <a:schemeClr val="tx1"/>
                </a:solidFill>
              </a:rPr>
              <a:t>Algol</a:t>
            </a:r>
            <a:r>
              <a:rPr lang="pt-BR" sz="1800" dirty="0">
                <a:solidFill>
                  <a:schemeClr val="tx1"/>
                </a:solidFill>
              </a:rPr>
              <a:t> 60.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1964 : Linguagem Basic (</a:t>
            </a:r>
            <a:r>
              <a:rPr lang="pt-BR" sz="1800" dirty="0" err="1">
                <a:solidFill>
                  <a:schemeClr val="tx1"/>
                </a:solidFill>
              </a:rPr>
              <a:t>Begginer’s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All-purpose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Symbolic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Instruction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r>
              <a:rPr lang="pt-BR" sz="1800" dirty="0" err="1">
                <a:solidFill>
                  <a:schemeClr val="tx1"/>
                </a:solidFill>
              </a:rPr>
              <a:t>Codes</a:t>
            </a:r>
            <a:r>
              <a:rPr lang="pt-BR" sz="1800" dirty="0">
                <a:solidFill>
                  <a:schemeClr val="tx1"/>
                </a:solidFill>
              </a:rPr>
              <a:t>) é criada.</a:t>
            </a:r>
            <a:endParaRPr lang="en-US" altLang="pt-BR" sz="1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E QUANTO A SOFTWARE?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algn="just">
              <a:spcBef>
                <a:spcPts val="1200"/>
              </a:spcBef>
            </a:pPr>
            <a:r>
              <a:rPr lang="pt-BR" sz="2200" dirty="0" smtClean="0">
                <a:solidFill>
                  <a:schemeClr val="tx1"/>
                </a:solidFill>
              </a:rPr>
              <a:t>CONTINUAÇÃO: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1967 : Criação da linguagem Simula, a primeira linguagem orientada a objetos.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1971 : Linguagem Pascal é criada.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1972 : Linguagem C é criada no Bell </a:t>
            </a:r>
            <a:r>
              <a:rPr lang="pt-BR" sz="1800" dirty="0" err="1">
                <a:solidFill>
                  <a:schemeClr val="tx1"/>
                </a:solidFill>
              </a:rPr>
              <a:t>Labs</a:t>
            </a:r>
            <a:r>
              <a:rPr lang="pt-BR" sz="1800" dirty="0">
                <a:solidFill>
                  <a:schemeClr val="tx1"/>
                </a:solidFill>
              </a:rPr>
              <a:t>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1972 : Linguagem Prolog é criada na Universidade de Marseille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1980 : Linguagem Ada é criada.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1983 : Linguagem C++ é desenvolvida.</a:t>
            </a:r>
          </a:p>
          <a:p>
            <a:pPr lvl="1" algn="just">
              <a:spcBef>
                <a:spcPts val="1200"/>
              </a:spcBef>
            </a:pPr>
            <a:r>
              <a:rPr lang="pt-BR" sz="1800" dirty="0">
                <a:solidFill>
                  <a:schemeClr val="tx1"/>
                </a:solidFill>
              </a:rPr>
              <a:t>1995 : Linguagem Java é lançada pela Sun</a:t>
            </a:r>
            <a:r>
              <a:rPr lang="pt-BR" sz="1800" dirty="0" smtClean="0">
                <a:solidFill>
                  <a:schemeClr val="tx1"/>
                </a:solidFill>
              </a:rPr>
              <a:t>.</a:t>
            </a:r>
          </a:p>
          <a:p>
            <a:pPr marL="457200" lvl="1" indent="0" algn="just">
              <a:spcBef>
                <a:spcPts val="1200"/>
              </a:spcBef>
              <a:buNone/>
            </a:pPr>
            <a:endParaRPr lang="pt-BR" altLang="pt-BR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just">
              <a:spcBef>
                <a:spcPts val="1200"/>
              </a:spcBef>
              <a:buNone/>
            </a:pPr>
            <a:r>
              <a:rPr lang="pt-BR" altLang="pt-BR" sz="3200" i="1" dirty="0">
                <a:solidFill>
                  <a:schemeClr val="tx1"/>
                </a:solidFill>
                <a:latin typeface="CMSS10"/>
                <a:cs typeface="Arial" panose="020B0604020202020204" pitchFamily="34" charset="0"/>
              </a:rPr>
              <a:t>E a evolução não </a:t>
            </a:r>
            <a:r>
              <a:rPr lang="pt-BR" altLang="pt-BR" sz="3200" i="1" dirty="0" smtClean="0">
                <a:solidFill>
                  <a:schemeClr val="tx1"/>
                </a:solidFill>
                <a:latin typeface="CMSS10"/>
                <a:cs typeface="Arial" panose="020B0604020202020204" pitchFamily="34" charset="0"/>
              </a:rPr>
              <a:t>para ...</a:t>
            </a:r>
            <a:endParaRPr lang="en-US" altLang="pt-BR" sz="3200" i="1" dirty="0" smtClean="0">
              <a:solidFill>
                <a:schemeClr val="tx1"/>
              </a:solidFill>
              <a:latin typeface="CMSS1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marL="0" indent="0" algn="just" eaLnBrk="1" hangingPunct="1">
              <a:spcBef>
                <a:spcPts val="0"/>
              </a:spcBef>
              <a:buNone/>
            </a:pP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HISTÓRICO? POR QUE NÃO SEGUIR OLHANDO PARA O FUTURO?</a:t>
            </a:r>
            <a:endParaRPr lang="pt-BR" sz="28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 smtClean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>
              <a:solidFill>
                <a:schemeClr val="tx1"/>
              </a:solidFill>
            </a:endParaRP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1000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...”Embora os paradigmas possam mudar, as pesquisas </a:t>
            </a:r>
            <a:r>
              <a:rPr lang="pt-BR" dirty="0" smtClean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normalmente evoluem </a:t>
            </a:r>
            <a:r>
              <a:rPr lang="pt-BR" dirty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baseadas em resultados do passado, que se constituem </a:t>
            </a:r>
            <a:r>
              <a:rPr lang="pt-BR" dirty="0" smtClean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em fundamentos </a:t>
            </a:r>
            <a:r>
              <a:rPr lang="pt-BR" dirty="0">
                <a:solidFill>
                  <a:schemeClr val="tx1"/>
                </a:solidFill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de um desenvolvimento posterior....”</a:t>
            </a:r>
            <a:endParaRPr lang="pt-BR" sz="1200" dirty="0">
              <a:solidFill>
                <a:schemeClr val="tx1"/>
              </a:solidFill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 txBox="1">
            <a:spLocks/>
          </p:cNvSpPr>
          <p:nvPr/>
        </p:nvSpPr>
        <p:spPr bwMode="auto">
          <a:xfrm>
            <a:off x="5580112" y="6525170"/>
            <a:ext cx="3388704" cy="28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rgbClr val="000066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rgbClr val="000066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66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marL="0" indent="0" algn="ctr" eaLnBrk="1" hangingPunct="1">
              <a:spcAft>
                <a:spcPts val="1200"/>
              </a:spcAft>
              <a:buNone/>
              <a:defRPr/>
            </a:pPr>
            <a:r>
              <a:rPr lang="pt-BR" sz="1400" b="1" dirty="0" smtClean="0">
                <a:solidFill>
                  <a:srgbClr val="FF0000"/>
                </a:solidFill>
              </a:rPr>
              <a:t>E-mail: julioios@hotmail.com</a:t>
            </a:r>
            <a:endParaRPr lang="pt-BR" sz="1400" b="1" dirty="0">
              <a:solidFill>
                <a:srgbClr val="FF0000"/>
              </a:solidFill>
            </a:endParaRPr>
          </a:p>
        </p:txBody>
      </p:sp>
      <p:sp>
        <p:nvSpPr>
          <p:cNvPr id="5" name="Espaço Reservado para Rodapé 3"/>
          <p:cNvSpPr txBox="1">
            <a:spLocks/>
          </p:cNvSpPr>
          <p:nvPr/>
        </p:nvSpPr>
        <p:spPr bwMode="auto">
          <a:xfrm>
            <a:off x="2987824" y="6525170"/>
            <a:ext cx="3388704" cy="28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rgbClr val="000066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rgbClr val="000066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66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marL="0" indent="0" algn="ctr" eaLnBrk="1" hangingPunct="1">
              <a:spcAft>
                <a:spcPts val="1200"/>
              </a:spcAft>
              <a:buNone/>
              <a:defRPr/>
            </a:pPr>
            <a:r>
              <a:rPr lang="pt-BR" sz="1400" b="1" dirty="0" smtClean="0">
                <a:solidFill>
                  <a:srgbClr val="FF0000"/>
                </a:solidFill>
              </a:rPr>
              <a:t>Julio Oliveira da Silva</a:t>
            </a:r>
            <a:endParaRPr lang="pt-BR" sz="1400" b="1" dirty="0">
              <a:solidFill>
                <a:srgbClr val="FF0000"/>
              </a:solidFill>
            </a:endParaRPr>
          </a:p>
        </p:txBody>
      </p:sp>
      <p:sp>
        <p:nvSpPr>
          <p:cNvPr id="6" name="Rectangle 18"/>
          <p:cNvSpPr txBox="1">
            <a:spLocks noChangeArrowheads="1"/>
          </p:cNvSpPr>
          <p:nvPr/>
        </p:nvSpPr>
        <p:spPr bwMode="auto">
          <a:xfrm>
            <a:off x="638125" y="3501008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pt-BR" altLang="pt-BR" sz="3200" kern="0" smtClean="0">
                <a:solidFill>
                  <a:schemeClr val="tx1"/>
                </a:solidFill>
              </a:rPr>
              <a:t>OBRIGADO!</a:t>
            </a:r>
            <a:endParaRPr lang="pt-BR" altLang="pt-BR" sz="3200" kern="0" dirty="0" smtClean="0">
              <a:solidFill>
                <a:schemeClr val="tx1"/>
              </a:solidFill>
            </a:endParaRPr>
          </a:p>
        </p:txBody>
      </p:sp>
      <p:sp>
        <p:nvSpPr>
          <p:cNvPr id="7" name="Rectangle 18"/>
          <p:cNvSpPr txBox="1">
            <a:spLocks noChangeArrowheads="1"/>
          </p:cNvSpPr>
          <p:nvPr/>
        </p:nvSpPr>
        <p:spPr bwMode="auto">
          <a:xfrm>
            <a:off x="539552" y="2061632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pt-BR" altLang="pt-BR" sz="3200" kern="0" dirty="0" smtClean="0">
                <a:solidFill>
                  <a:schemeClr val="tx1"/>
                </a:solidFill>
              </a:rPr>
              <a:t>DÚVIDAS</a:t>
            </a:r>
            <a:r>
              <a:rPr lang="pt-BR" altLang="pt-BR" sz="3200" kern="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77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PRECURSORES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pt-BR" sz="2600" dirty="0">
                <a:solidFill>
                  <a:schemeClr val="tx1"/>
                </a:solidFill>
              </a:rPr>
              <a:t>A medida que os cálculos foram se complicando e </a:t>
            </a:r>
            <a:r>
              <a:rPr lang="pt-BR" sz="2600" dirty="0" smtClean="0">
                <a:solidFill>
                  <a:schemeClr val="tx1"/>
                </a:solidFill>
              </a:rPr>
              <a:t>aumentando </a:t>
            </a:r>
            <a:r>
              <a:rPr lang="pt-BR" sz="2600" dirty="0">
                <a:solidFill>
                  <a:schemeClr val="tx1"/>
                </a:solidFill>
              </a:rPr>
              <a:t>de tamanho, sentiu-se a necessidade de um instrumento que auxiliasse no processo</a:t>
            </a:r>
            <a:r>
              <a:rPr lang="pt-BR" sz="26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pt-BR" sz="2200" dirty="0" smtClean="0">
                <a:solidFill>
                  <a:schemeClr val="tx1"/>
                </a:solidFill>
              </a:rPr>
              <a:t>O </a:t>
            </a:r>
            <a:r>
              <a:rPr lang="pt-BR" sz="2200" b="1" u="sng" dirty="0" smtClean="0">
                <a:solidFill>
                  <a:srgbClr val="FF0000"/>
                </a:solidFill>
              </a:rPr>
              <a:t>Ábaco</a:t>
            </a:r>
            <a:r>
              <a:rPr lang="pt-BR" sz="2200" dirty="0" smtClean="0">
                <a:solidFill>
                  <a:schemeClr val="tx1"/>
                </a:solidFill>
              </a:rPr>
              <a:t> (</a:t>
            </a:r>
            <a:r>
              <a:rPr lang="pt-BR" sz="2400" dirty="0" smtClean="0">
                <a:solidFill>
                  <a:schemeClr val="tx1"/>
                </a:solidFill>
              </a:rPr>
              <a:t>1000 A.C)</a:t>
            </a:r>
            <a:r>
              <a:rPr lang="pt-BR" sz="2200" dirty="0" smtClean="0">
                <a:solidFill>
                  <a:schemeClr val="tx1"/>
                </a:solidFill>
              </a:rPr>
              <a:t>: </a:t>
            </a:r>
            <a:r>
              <a:rPr lang="pt-BR" sz="2200" dirty="0">
                <a:solidFill>
                  <a:schemeClr val="tx1"/>
                </a:solidFill>
              </a:rPr>
              <a:t>Primeiro instrumento a </a:t>
            </a:r>
            <a:r>
              <a:rPr lang="pt-BR" sz="2200" b="1" u="sng" dirty="0">
                <a:solidFill>
                  <a:schemeClr val="tx1"/>
                </a:solidFill>
              </a:rPr>
              <a:t>mecanizar</a:t>
            </a:r>
            <a:r>
              <a:rPr lang="pt-BR" sz="2200" dirty="0">
                <a:solidFill>
                  <a:schemeClr val="tx1"/>
                </a:solidFill>
              </a:rPr>
              <a:t> a tarefa da contagem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220px-Schoty_abacu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429000"/>
            <a:ext cx="2440023" cy="2828209"/>
          </a:xfrm>
          <a:prstGeom prst="rect">
            <a:avLst/>
          </a:prstGeom>
        </p:spPr>
      </p:pic>
      <p:pic>
        <p:nvPicPr>
          <p:cNvPr id="5" name="Imagem 4" descr="Abacus_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861048"/>
            <a:ext cx="3996248" cy="23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8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457200"/>
          </a:xfrm>
        </p:spPr>
        <p:txBody>
          <a:bodyPr/>
          <a:lstStyle/>
          <a:p>
            <a:pPr algn="ctr" eaLnBrk="1" hangingPunct="1"/>
            <a:r>
              <a:rPr lang="en-US" altLang="pt-BR" sz="3200" dirty="0">
                <a:solidFill>
                  <a:schemeClr val="tx1"/>
                </a:solidFill>
              </a:rPr>
              <a:t>2</a:t>
            </a:r>
            <a:r>
              <a:rPr lang="en-US" altLang="pt-BR" sz="3200" dirty="0" smtClean="0">
                <a:solidFill>
                  <a:schemeClr val="tx1"/>
                </a:solidFill>
              </a:rPr>
              <a:t>. HISTÓRICO DO COMPUTADOR</a:t>
            </a:r>
            <a:endParaRPr lang="pt-BR" altLang="pt-BR" sz="32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280920" cy="5616624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pt-BR" sz="2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PRECURSORES</a:t>
            </a:r>
          </a:p>
          <a:p>
            <a:r>
              <a:rPr lang="pt-BR" sz="2600" b="1" u="sng" dirty="0" smtClean="0">
                <a:solidFill>
                  <a:schemeClr val="tx1"/>
                </a:solidFill>
              </a:rPr>
              <a:t>O Ábaco</a:t>
            </a:r>
          </a:p>
          <a:p>
            <a:pPr marL="0" lvl="1" indent="0" algn="just" eaLnBrk="1" hangingPunct="1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algn="just" eaLnBrk="1" hangingPunct="1">
              <a:spcBef>
                <a:spcPts val="0"/>
              </a:spcBef>
              <a:buNone/>
            </a:pPr>
            <a:endParaRPr lang="en-US" altLang="pt-BR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988840"/>
            <a:ext cx="790069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"/>
    </mc:Choice>
    <mc:Fallback xmlns="">
      <p:transition spd="slow" advTm="1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10811</TotalTime>
  <Words>3456</Words>
  <Application>Microsoft Office PowerPoint</Application>
  <PresentationFormat>Apresentação na tela (4:3)</PresentationFormat>
  <Paragraphs>544</Paragraphs>
  <Slides>74</Slides>
  <Notes>74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74</vt:i4>
      </vt:variant>
    </vt:vector>
  </HeadingPairs>
  <TitlesOfParts>
    <vt:vector size="84" baseType="lpstr">
      <vt:lpstr>Arial</vt:lpstr>
      <vt:lpstr>Arial Narrow</vt:lpstr>
      <vt:lpstr>Cambria Math</vt:lpstr>
      <vt:lpstr>CMSS10</vt:lpstr>
      <vt:lpstr>DejaVu Math TeX Gyre</vt:lpstr>
      <vt:lpstr>Tahoma</vt:lpstr>
      <vt:lpstr>Times New Roman</vt:lpstr>
      <vt:lpstr>Wingdings</vt:lpstr>
      <vt:lpstr>Estrutura padrão</vt:lpstr>
      <vt:lpstr>Photo Editor Photo</vt:lpstr>
      <vt:lpstr>HISTÓRICO DO COMPUTADOR</vt:lpstr>
      <vt:lpstr>Roteiro da Aula</vt:lpstr>
      <vt:lpstr>1. Introdução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2. HISTÓRICO DO COMPUTADOR</vt:lpstr>
      <vt:lpstr>Apresentação do PowerPoint</vt:lpstr>
    </vt:vector>
  </TitlesOfParts>
  <Company>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.</dc:creator>
  <cp:lastModifiedBy>julio oliveira</cp:lastModifiedBy>
  <cp:revision>921</cp:revision>
  <dcterms:created xsi:type="dcterms:W3CDTF">2003-03-31T20:14:51Z</dcterms:created>
  <dcterms:modified xsi:type="dcterms:W3CDTF">2019-07-03T01:39:43Z</dcterms:modified>
</cp:coreProperties>
</file>